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23"/>
  </p:notesMasterIdLst>
  <p:handoutMasterIdLst>
    <p:handoutMasterId r:id="rId24"/>
  </p:handoutMasterIdLst>
  <p:sldIdLst>
    <p:sldId id="397" r:id="rId2"/>
    <p:sldId id="395" r:id="rId3"/>
    <p:sldId id="398" r:id="rId4"/>
    <p:sldId id="434" r:id="rId5"/>
    <p:sldId id="435" r:id="rId6"/>
    <p:sldId id="436" r:id="rId7"/>
    <p:sldId id="443" r:id="rId8"/>
    <p:sldId id="437" r:id="rId9"/>
    <p:sldId id="440" r:id="rId10"/>
    <p:sldId id="438" r:id="rId11"/>
    <p:sldId id="439" r:id="rId12"/>
    <p:sldId id="441" r:id="rId13"/>
    <p:sldId id="444" r:id="rId14"/>
    <p:sldId id="445" r:id="rId15"/>
    <p:sldId id="446" r:id="rId16"/>
    <p:sldId id="447" r:id="rId17"/>
    <p:sldId id="448" r:id="rId18"/>
    <p:sldId id="449" r:id="rId19"/>
    <p:sldId id="450" r:id="rId20"/>
    <p:sldId id="451" r:id="rId21"/>
    <p:sldId id="452" r:id="rId22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3600" kern="1200">
        <a:solidFill>
          <a:srgbClr val="000066"/>
        </a:solidFill>
        <a:latin typeface="Arial Black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3600" kern="1200">
        <a:solidFill>
          <a:srgbClr val="000066"/>
        </a:solidFill>
        <a:latin typeface="Arial Black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3600" kern="1200">
        <a:solidFill>
          <a:srgbClr val="000066"/>
        </a:solidFill>
        <a:latin typeface="Arial Black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3600" kern="1200">
        <a:solidFill>
          <a:srgbClr val="000066"/>
        </a:solidFill>
        <a:latin typeface="Arial Black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3600" kern="1200">
        <a:solidFill>
          <a:srgbClr val="000066"/>
        </a:solidFill>
        <a:latin typeface="Arial Black" pitchFamily="34" charset="0"/>
        <a:ea typeface="+mn-ea"/>
        <a:cs typeface="+mn-cs"/>
      </a:defRPr>
    </a:lvl5pPr>
    <a:lvl6pPr marL="2286000" algn="l" defTabSz="914400" rtl="0" eaLnBrk="1" latinLnBrk="0" hangingPunct="1">
      <a:defRPr sz="3600" kern="1200">
        <a:solidFill>
          <a:srgbClr val="000066"/>
        </a:solidFill>
        <a:latin typeface="Arial Black" pitchFamily="34" charset="0"/>
        <a:ea typeface="+mn-ea"/>
        <a:cs typeface="+mn-cs"/>
      </a:defRPr>
    </a:lvl6pPr>
    <a:lvl7pPr marL="2743200" algn="l" defTabSz="914400" rtl="0" eaLnBrk="1" latinLnBrk="0" hangingPunct="1">
      <a:defRPr sz="3600" kern="1200">
        <a:solidFill>
          <a:srgbClr val="000066"/>
        </a:solidFill>
        <a:latin typeface="Arial Black" pitchFamily="34" charset="0"/>
        <a:ea typeface="+mn-ea"/>
        <a:cs typeface="+mn-cs"/>
      </a:defRPr>
    </a:lvl7pPr>
    <a:lvl8pPr marL="3200400" algn="l" defTabSz="914400" rtl="0" eaLnBrk="1" latinLnBrk="0" hangingPunct="1">
      <a:defRPr sz="3600" kern="1200">
        <a:solidFill>
          <a:srgbClr val="000066"/>
        </a:solidFill>
        <a:latin typeface="Arial Black" pitchFamily="34" charset="0"/>
        <a:ea typeface="+mn-ea"/>
        <a:cs typeface="+mn-cs"/>
      </a:defRPr>
    </a:lvl8pPr>
    <a:lvl9pPr marL="3657600" algn="l" defTabSz="914400" rtl="0" eaLnBrk="1" latinLnBrk="0" hangingPunct="1">
      <a:defRPr sz="3600" kern="1200">
        <a:solidFill>
          <a:srgbClr val="000066"/>
        </a:solidFill>
        <a:latin typeface="Arial Black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399"/>
    <a:srgbClr val="333399"/>
    <a:srgbClr val="0000CC"/>
    <a:srgbClr val="F0EACE"/>
    <a:srgbClr val="0033CC"/>
    <a:srgbClr val="CC9900"/>
    <a:srgbClr val="D7D200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634" autoAdjust="0"/>
    <p:restoredTop sz="94660" autoAdjust="0"/>
  </p:normalViewPr>
  <p:slideViewPr>
    <p:cSldViewPr>
      <p:cViewPr>
        <p:scale>
          <a:sx n="50" d="100"/>
          <a:sy n="50" d="100"/>
        </p:scale>
        <p:origin x="-2179" y="-84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9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691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691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6691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5999B073-1FEF-45A5-A4F0-E52B82C707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7290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95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095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416425"/>
            <a:ext cx="502920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095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95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C03FC32F-621F-49EF-BD63-865FC16964B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904503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5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D0C641-03A5-45D0-A39E-1D1E8CBD4B0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fad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5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3D68DF-2B4D-4F9F-B8EC-13D0D6C3716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457200"/>
            <a:ext cx="1943100" cy="5638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457200"/>
            <a:ext cx="5676900" cy="5638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5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BA2FA5C-0176-4E92-9227-B890EF43E6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5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BAB6455-2F4D-4C58-B07B-FD0D041AD2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fad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5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B7FE3A-BA5A-4A7B-A695-E81F8EA40D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2209800"/>
            <a:ext cx="38100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09800"/>
            <a:ext cx="38100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5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E014CC-8100-41F7-8B6F-96C5FA64EA3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5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058910-A93F-4C46-A9CC-A6A7FEF8511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5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9103BA-F288-4E3E-8BEA-72932163053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5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B8BE721-1845-4999-BAA1-A0C79540FE0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5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903934-48AD-4EA3-8311-8FBD3266AA9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5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5373BF7-47E0-4622-9F8B-26236C854CE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0" name="Freeform 8"/>
          <p:cNvSpPr>
            <a:spLocks/>
          </p:cNvSpPr>
          <p:nvPr userDrawn="1"/>
        </p:nvSpPr>
        <p:spPr bwMode="auto">
          <a:xfrm>
            <a:off x="0" y="0"/>
            <a:ext cx="9144000" cy="3865563"/>
          </a:xfrm>
          <a:custGeom>
            <a:avLst/>
            <a:gdLst/>
            <a:ahLst/>
            <a:cxnLst>
              <a:cxn ang="0">
                <a:pos x="5760" y="0"/>
              </a:cxn>
              <a:cxn ang="0">
                <a:pos x="5760" y="2433"/>
              </a:cxn>
              <a:cxn ang="0">
                <a:pos x="0" y="2435"/>
              </a:cxn>
              <a:cxn ang="0">
                <a:pos x="0" y="0"/>
              </a:cxn>
              <a:cxn ang="0">
                <a:pos x="5760" y="0"/>
              </a:cxn>
            </a:cxnLst>
            <a:rect l="0" t="0" r="r" b="b"/>
            <a:pathLst>
              <a:path w="5760" h="2435">
                <a:moveTo>
                  <a:pt x="5760" y="0"/>
                </a:moveTo>
                <a:lnTo>
                  <a:pt x="5760" y="2433"/>
                </a:lnTo>
                <a:lnTo>
                  <a:pt x="0" y="2435"/>
                </a:lnTo>
                <a:lnTo>
                  <a:pt x="0" y="0"/>
                </a:lnTo>
                <a:lnTo>
                  <a:pt x="5760" y="0"/>
                </a:lnTo>
                <a:close/>
              </a:path>
            </a:pathLst>
          </a:custGeom>
          <a:gradFill rotWithShape="0">
            <a:gsLst>
              <a:gs pos="0">
                <a:srgbClr val="E6DCAC"/>
              </a:gs>
              <a:gs pos="12000">
                <a:srgbClr val="E6D78A"/>
              </a:gs>
              <a:gs pos="30000">
                <a:srgbClr val="C7AC4C"/>
              </a:gs>
              <a:gs pos="45000">
                <a:srgbClr val="E6D78A"/>
              </a:gs>
              <a:gs pos="77000">
                <a:srgbClr val="C7AC4C"/>
              </a:gs>
              <a:gs pos="100000">
                <a:srgbClr val="E6DCAC"/>
              </a:gs>
            </a:gsLst>
            <a:lin ang="2700000" scaled="1"/>
          </a:gradFill>
          <a:ln w="9525" cap="flat" cmpd="sng">
            <a:noFill/>
            <a:prstDash val="solid"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3082" name="Freeform 10"/>
          <p:cNvSpPr>
            <a:spLocks/>
          </p:cNvSpPr>
          <p:nvPr userDrawn="1"/>
        </p:nvSpPr>
        <p:spPr bwMode="auto">
          <a:xfrm>
            <a:off x="0" y="914400"/>
            <a:ext cx="9144000" cy="5943600"/>
          </a:xfrm>
          <a:custGeom>
            <a:avLst/>
            <a:gdLst/>
            <a:ahLst/>
            <a:cxnLst>
              <a:cxn ang="0">
                <a:pos x="5760" y="888"/>
              </a:cxn>
              <a:cxn ang="0">
                <a:pos x="5754" y="3590"/>
              </a:cxn>
              <a:cxn ang="0">
                <a:pos x="0" y="3577"/>
              </a:cxn>
              <a:cxn ang="0">
                <a:pos x="0" y="0"/>
              </a:cxn>
              <a:cxn ang="0">
                <a:pos x="5760" y="888"/>
              </a:cxn>
            </a:cxnLst>
            <a:rect l="0" t="0" r="r" b="b"/>
            <a:pathLst>
              <a:path w="5760" h="3590">
                <a:moveTo>
                  <a:pt x="5760" y="888"/>
                </a:moveTo>
                <a:lnTo>
                  <a:pt x="5754" y="3590"/>
                </a:lnTo>
                <a:lnTo>
                  <a:pt x="0" y="3577"/>
                </a:lnTo>
                <a:lnTo>
                  <a:pt x="0" y="0"/>
                </a:lnTo>
                <a:lnTo>
                  <a:pt x="5760" y="888"/>
                </a:lnTo>
                <a:close/>
              </a:path>
            </a:pathLst>
          </a:custGeom>
          <a:gradFill rotWithShape="0">
            <a:gsLst>
              <a:gs pos="0">
                <a:srgbClr val="E6DCAC"/>
              </a:gs>
              <a:gs pos="23000">
                <a:srgbClr val="C7AC4C"/>
              </a:gs>
              <a:gs pos="55000">
                <a:srgbClr val="E6D78A"/>
              </a:gs>
              <a:gs pos="70000">
                <a:srgbClr val="C7AC4C"/>
              </a:gs>
              <a:gs pos="88000">
                <a:srgbClr val="E6D78A"/>
              </a:gs>
              <a:gs pos="100000">
                <a:srgbClr val="E6DCAC"/>
              </a:gs>
            </a:gsLst>
            <a:lin ang="2700000" scaled="1"/>
          </a:gradFill>
          <a:ln w="9525" cap="flat" cmpd="sng">
            <a:noFill/>
            <a:prstDash val="solid"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3083" name="Freeform 11"/>
          <p:cNvSpPr>
            <a:spLocks/>
          </p:cNvSpPr>
          <p:nvPr userDrawn="1"/>
        </p:nvSpPr>
        <p:spPr bwMode="auto">
          <a:xfrm>
            <a:off x="4067175" y="5410200"/>
            <a:ext cx="5086350" cy="1447800"/>
          </a:xfrm>
          <a:custGeom>
            <a:avLst/>
            <a:gdLst/>
            <a:ahLst/>
            <a:cxnLst>
              <a:cxn ang="0">
                <a:pos x="3198" y="908"/>
              </a:cxn>
              <a:cxn ang="0">
                <a:pos x="3204" y="0"/>
              </a:cxn>
              <a:cxn ang="0">
                <a:pos x="0" y="912"/>
              </a:cxn>
              <a:cxn ang="0">
                <a:pos x="3198" y="908"/>
              </a:cxn>
            </a:cxnLst>
            <a:rect l="0" t="0" r="r" b="b"/>
            <a:pathLst>
              <a:path w="3204" h="912">
                <a:moveTo>
                  <a:pt x="3198" y="908"/>
                </a:moveTo>
                <a:lnTo>
                  <a:pt x="3204" y="0"/>
                </a:lnTo>
                <a:lnTo>
                  <a:pt x="0" y="912"/>
                </a:lnTo>
                <a:lnTo>
                  <a:pt x="3198" y="908"/>
                </a:lnTo>
                <a:close/>
              </a:path>
            </a:pathLst>
          </a:custGeom>
          <a:gradFill rotWithShape="0">
            <a:gsLst>
              <a:gs pos="0">
                <a:srgbClr val="003399"/>
              </a:gs>
              <a:gs pos="100000">
                <a:srgbClr val="000066"/>
              </a:gs>
            </a:gsLst>
            <a:lin ang="0" scaled="1"/>
          </a:gradFill>
          <a:ln w="9525">
            <a:noFill/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3085" name="Rectangle 13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457200"/>
            <a:ext cx="77724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086" name="Rectangle 14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2209800"/>
            <a:ext cx="7772400" cy="3886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grpSp>
        <p:nvGrpSpPr>
          <p:cNvPr id="1031" name="Group 20"/>
          <p:cNvGrpSpPr>
            <a:grpSpLocks/>
          </p:cNvGrpSpPr>
          <p:nvPr userDrawn="1"/>
        </p:nvGrpSpPr>
        <p:grpSpPr bwMode="auto">
          <a:xfrm>
            <a:off x="7467600" y="5867400"/>
            <a:ext cx="1447800" cy="671513"/>
            <a:chOff x="4032" y="1008"/>
            <a:chExt cx="1484" cy="640"/>
          </a:xfrm>
        </p:grpSpPr>
        <p:grpSp>
          <p:nvGrpSpPr>
            <p:cNvPr id="1033" name="Group 21"/>
            <p:cNvGrpSpPr>
              <a:grpSpLocks/>
            </p:cNvGrpSpPr>
            <p:nvPr/>
          </p:nvGrpSpPr>
          <p:grpSpPr bwMode="auto">
            <a:xfrm>
              <a:off x="4032" y="1008"/>
              <a:ext cx="1484" cy="640"/>
              <a:chOff x="4032" y="1008"/>
              <a:chExt cx="1484" cy="640"/>
            </a:xfrm>
          </p:grpSpPr>
          <p:sp>
            <p:nvSpPr>
              <p:cNvPr id="3094" name="Freeform 22"/>
              <p:cNvSpPr>
                <a:spLocks/>
              </p:cNvSpPr>
              <p:nvPr/>
            </p:nvSpPr>
            <p:spPr bwMode="auto">
              <a:xfrm>
                <a:off x="4715" y="1302"/>
                <a:ext cx="179" cy="153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6" y="0"/>
                  </a:cxn>
                  <a:cxn ang="0">
                    <a:pos x="26" y="1"/>
                  </a:cxn>
                  <a:cxn ang="0">
                    <a:pos x="19" y="4"/>
                  </a:cxn>
                  <a:cxn ang="0">
                    <a:pos x="20" y="8"/>
                  </a:cxn>
                  <a:cxn ang="0">
                    <a:pos x="29" y="33"/>
                  </a:cxn>
                  <a:cxn ang="0">
                    <a:pos x="40" y="9"/>
                  </a:cxn>
                  <a:cxn ang="0">
                    <a:pos x="40" y="5"/>
                  </a:cxn>
                  <a:cxn ang="0">
                    <a:pos x="33" y="1"/>
                  </a:cxn>
                  <a:cxn ang="0">
                    <a:pos x="33" y="0"/>
                  </a:cxn>
                  <a:cxn ang="0">
                    <a:pos x="52" y="0"/>
                  </a:cxn>
                  <a:cxn ang="0">
                    <a:pos x="52" y="1"/>
                  </a:cxn>
                  <a:cxn ang="0">
                    <a:pos x="43" y="7"/>
                  </a:cxn>
                  <a:cxn ang="0">
                    <a:pos x="26" y="45"/>
                  </a:cxn>
                  <a:cxn ang="0">
                    <a:pos x="25" y="45"/>
                  </a:cxn>
                  <a:cxn ang="0">
                    <a:pos x="10" y="7"/>
                  </a:cxn>
                  <a:cxn ang="0">
                    <a:pos x="0" y="1"/>
                  </a:cxn>
                  <a:cxn ang="0">
                    <a:pos x="0" y="0"/>
                  </a:cxn>
                </a:cxnLst>
                <a:rect l="0" t="0" r="r" b="b"/>
                <a:pathLst>
                  <a:path w="52" h="45">
                    <a:moveTo>
                      <a:pt x="0" y="0"/>
                    </a:moveTo>
                    <a:lnTo>
                      <a:pt x="26" y="0"/>
                    </a:lnTo>
                    <a:lnTo>
                      <a:pt x="26" y="1"/>
                    </a:lnTo>
                    <a:cubicBezTo>
                      <a:pt x="22" y="1"/>
                      <a:pt x="19" y="1"/>
                      <a:pt x="19" y="4"/>
                    </a:cubicBezTo>
                    <a:cubicBezTo>
                      <a:pt x="19" y="5"/>
                      <a:pt x="19" y="6"/>
                      <a:pt x="20" y="8"/>
                    </a:cubicBezTo>
                    <a:lnTo>
                      <a:pt x="29" y="33"/>
                    </a:lnTo>
                    <a:lnTo>
                      <a:pt x="40" y="9"/>
                    </a:lnTo>
                    <a:cubicBezTo>
                      <a:pt x="40" y="7"/>
                      <a:pt x="40" y="6"/>
                      <a:pt x="40" y="5"/>
                    </a:cubicBezTo>
                    <a:cubicBezTo>
                      <a:pt x="39" y="2"/>
                      <a:pt x="36" y="1"/>
                      <a:pt x="33" y="1"/>
                    </a:cubicBezTo>
                    <a:lnTo>
                      <a:pt x="33" y="0"/>
                    </a:lnTo>
                    <a:lnTo>
                      <a:pt x="52" y="0"/>
                    </a:lnTo>
                    <a:lnTo>
                      <a:pt x="52" y="1"/>
                    </a:lnTo>
                    <a:cubicBezTo>
                      <a:pt x="47" y="1"/>
                      <a:pt x="45" y="4"/>
                      <a:pt x="43" y="7"/>
                    </a:cubicBezTo>
                    <a:lnTo>
                      <a:pt x="26" y="45"/>
                    </a:lnTo>
                    <a:lnTo>
                      <a:pt x="25" y="45"/>
                    </a:lnTo>
                    <a:lnTo>
                      <a:pt x="10" y="7"/>
                    </a:lnTo>
                    <a:cubicBezTo>
                      <a:pt x="8" y="4"/>
                      <a:pt x="8" y="2"/>
                      <a:pt x="0" y="1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095" name="Freeform 23"/>
              <p:cNvSpPr>
                <a:spLocks/>
              </p:cNvSpPr>
              <p:nvPr/>
            </p:nvSpPr>
            <p:spPr bwMode="auto">
              <a:xfrm>
                <a:off x="4997" y="1289"/>
                <a:ext cx="111" cy="162"/>
              </a:xfrm>
              <a:custGeom>
                <a:avLst/>
                <a:gdLst/>
                <a:ahLst/>
                <a:cxnLst>
                  <a:cxn ang="0">
                    <a:pos x="0" y="47"/>
                  </a:cxn>
                  <a:cxn ang="0">
                    <a:pos x="0" y="45"/>
                  </a:cxn>
                  <a:cxn ang="0">
                    <a:pos x="7" y="39"/>
                  </a:cxn>
                  <a:cxn ang="0">
                    <a:pos x="7" y="13"/>
                  </a:cxn>
                  <a:cxn ang="0">
                    <a:pos x="0" y="8"/>
                  </a:cxn>
                  <a:cxn ang="0">
                    <a:pos x="15" y="0"/>
                  </a:cxn>
                  <a:cxn ang="0">
                    <a:pos x="15" y="13"/>
                  </a:cxn>
                  <a:cxn ang="0">
                    <a:pos x="26" y="1"/>
                  </a:cxn>
                  <a:cxn ang="0">
                    <a:pos x="32" y="6"/>
                  </a:cxn>
                  <a:cxn ang="0">
                    <a:pos x="27" y="12"/>
                  </a:cxn>
                  <a:cxn ang="0">
                    <a:pos x="21" y="9"/>
                  </a:cxn>
                  <a:cxn ang="0">
                    <a:pos x="16" y="19"/>
                  </a:cxn>
                  <a:cxn ang="0">
                    <a:pos x="16" y="39"/>
                  </a:cxn>
                  <a:cxn ang="0">
                    <a:pos x="23" y="45"/>
                  </a:cxn>
                  <a:cxn ang="0">
                    <a:pos x="23" y="47"/>
                  </a:cxn>
                  <a:cxn ang="0">
                    <a:pos x="0" y="47"/>
                  </a:cxn>
                </a:cxnLst>
                <a:rect l="0" t="0" r="r" b="b"/>
                <a:pathLst>
                  <a:path w="32" h="47">
                    <a:moveTo>
                      <a:pt x="0" y="47"/>
                    </a:moveTo>
                    <a:lnTo>
                      <a:pt x="0" y="45"/>
                    </a:lnTo>
                    <a:cubicBezTo>
                      <a:pt x="5" y="45"/>
                      <a:pt x="7" y="44"/>
                      <a:pt x="7" y="39"/>
                    </a:cubicBezTo>
                    <a:lnTo>
                      <a:pt x="7" y="13"/>
                    </a:lnTo>
                    <a:cubicBezTo>
                      <a:pt x="7" y="9"/>
                      <a:pt x="4" y="9"/>
                      <a:pt x="0" y="8"/>
                    </a:cubicBezTo>
                    <a:cubicBezTo>
                      <a:pt x="0" y="8"/>
                      <a:pt x="12" y="2"/>
                      <a:pt x="15" y="0"/>
                    </a:cubicBezTo>
                    <a:lnTo>
                      <a:pt x="15" y="13"/>
                    </a:lnTo>
                    <a:cubicBezTo>
                      <a:pt x="17" y="9"/>
                      <a:pt x="21" y="1"/>
                      <a:pt x="26" y="1"/>
                    </a:cubicBezTo>
                    <a:cubicBezTo>
                      <a:pt x="29" y="1"/>
                      <a:pt x="32" y="3"/>
                      <a:pt x="32" y="6"/>
                    </a:cubicBezTo>
                    <a:cubicBezTo>
                      <a:pt x="32" y="8"/>
                      <a:pt x="31" y="12"/>
                      <a:pt x="27" y="12"/>
                    </a:cubicBezTo>
                    <a:cubicBezTo>
                      <a:pt x="24" y="12"/>
                      <a:pt x="24" y="9"/>
                      <a:pt x="21" y="9"/>
                    </a:cubicBezTo>
                    <a:cubicBezTo>
                      <a:pt x="19" y="9"/>
                      <a:pt x="16" y="16"/>
                      <a:pt x="16" y="19"/>
                    </a:cubicBezTo>
                    <a:lnTo>
                      <a:pt x="16" y="39"/>
                    </a:lnTo>
                    <a:cubicBezTo>
                      <a:pt x="16" y="44"/>
                      <a:pt x="17" y="45"/>
                      <a:pt x="23" y="45"/>
                    </a:cubicBezTo>
                    <a:lnTo>
                      <a:pt x="23" y="47"/>
                    </a:lnTo>
                    <a:lnTo>
                      <a:pt x="0" y="47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096" name="Freeform 24"/>
              <p:cNvSpPr>
                <a:spLocks/>
              </p:cNvSpPr>
              <p:nvPr/>
            </p:nvSpPr>
            <p:spPr bwMode="auto">
              <a:xfrm>
                <a:off x="5261" y="1267"/>
                <a:ext cx="112" cy="188"/>
              </a:xfrm>
              <a:custGeom>
                <a:avLst/>
                <a:gdLst/>
                <a:ahLst/>
                <a:cxnLst>
                  <a:cxn ang="0">
                    <a:pos x="15" y="0"/>
                  </a:cxn>
                  <a:cxn ang="0">
                    <a:pos x="15" y="10"/>
                  </a:cxn>
                  <a:cxn ang="0">
                    <a:pos x="30" y="10"/>
                  </a:cxn>
                  <a:cxn ang="0">
                    <a:pos x="28" y="14"/>
                  </a:cxn>
                  <a:cxn ang="0">
                    <a:pos x="15" y="14"/>
                  </a:cxn>
                  <a:cxn ang="0">
                    <a:pos x="15" y="42"/>
                  </a:cxn>
                  <a:cxn ang="0">
                    <a:pos x="23" y="50"/>
                  </a:cxn>
                  <a:cxn ang="0">
                    <a:pos x="31" y="46"/>
                  </a:cxn>
                  <a:cxn ang="0">
                    <a:pos x="32" y="47"/>
                  </a:cxn>
                  <a:cxn ang="0">
                    <a:pos x="29" y="49"/>
                  </a:cxn>
                  <a:cxn ang="0">
                    <a:pos x="18" y="55"/>
                  </a:cxn>
                  <a:cxn ang="0">
                    <a:pos x="7" y="43"/>
                  </a:cxn>
                  <a:cxn ang="0">
                    <a:pos x="7" y="14"/>
                  </a:cxn>
                  <a:cxn ang="0">
                    <a:pos x="0" y="14"/>
                  </a:cxn>
                  <a:cxn ang="0">
                    <a:pos x="15" y="0"/>
                  </a:cxn>
                </a:cxnLst>
                <a:rect l="0" t="0" r="r" b="b"/>
                <a:pathLst>
                  <a:path w="32" h="55">
                    <a:moveTo>
                      <a:pt x="15" y="0"/>
                    </a:moveTo>
                    <a:lnTo>
                      <a:pt x="15" y="10"/>
                    </a:lnTo>
                    <a:lnTo>
                      <a:pt x="30" y="10"/>
                    </a:lnTo>
                    <a:lnTo>
                      <a:pt x="28" y="14"/>
                    </a:lnTo>
                    <a:lnTo>
                      <a:pt x="15" y="14"/>
                    </a:lnTo>
                    <a:lnTo>
                      <a:pt x="15" y="42"/>
                    </a:lnTo>
                    <a:cubicBezTo>
                      <a:pt x="15" y="47"/>
                      <a:pt x="17" y="50"/>
                      <a:pt x="23" y="50"/>
                    </a:cubicBezTo>
                    <a:cubicBezTo>
                      <a:pt x="26" y="50"/>
                      <a:pt x="29" y="47"/>
                      <a:pt x="31" y="46"/>
                    </a:cubicBezTo>
                    <a:lnTo>
                      <a:pt x="32" y="47"/>
                    </a:lnTo>
                    <a:cubicBezTo>
                      <a:pt x="31" y="48"/>
                      <a:pt x="30" y="49"/>
                      <a:pt x="29" y="49"/>
                    </a:cubicBezTo>
                    <a:cubicBezTo>
                      <a:pt x="26" y="52"/>
                      <a:pt x="22" y="55"/>
                      <a:pt x="18" y="55"/>
                    </a:cubicBezTo>
                    <a:cubicBezTo>
                      <a:pt x="11" y="55"/>
                      <a:pt x="7" y="49"/>
                      <a:pt x="7" y="43"/>
                    </a:cubicBezTo>
                    <a:lnTo>
                      <a:pt x="7" y="14"/>
                    </a:lnTo>
                    <a:lnTo>
                      <a:pt x="0" y="14"/>
                    </a:lnTo>
                    <a:lnTo>
                      <a:pt x="15" y="0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097" name="Freeform 25"/>
              <p:cNvSpPr>
                <a:spLocks/>
              </p:cNvSpPr>
              <p:nvPr/>
            </p:nvSpPr>
            <p:spPr bwMode="auto">
              <a:xfrm>
                <a:off x="5337" y="1302"/>
                <a:ext cx="179" cy="209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2" y="0"/>
                  </a:cxn>
                  <a:cxn ang="0">
                    <a:pos x="22" y="1"/>
                  </a:cxn>
                  <a:cxn ang="0">
                    <a:pos x="16" y="5"/>
                  </a:cxn>
                  <a:cxn ang="0">
                    <a:pos x="29" y="35"/>
                  </a:cxn>
                  <a:cxn ang="0">
                    <a:pos x="39" y="9"/>
                  </a:cxn>
                  <a:cxn ang="0">
                    <a:pos x="32" y="1"/>
                  </a:cxn>
                  <a:cxn ang="0">
                    <a:pos x="32" y="0"/>
                  </a:cxn>
                  <a:cxn ang="0">
                    <a:pos x="52" y="0"/>
                  </a:cxn>
                  <a:cxn ang="0">
                    <a:pos x="52" y="1"/>
                  </a:cxn>
                  <a:cxn ang="0">
                    <a:pos x="41" y="8"/>
                  </a:cxn>
                  <a:cxn ang="0">
                    <a:pos x="23" y="54"/>
                  </a:cxn>
                  <a:cxn ang="0">
                    <a:pos x="14" y="60"/>
                  </a:cxn>
                  <a:cxn ang="0">
                    <a:pos x="8" y="55"/>
                  </a:cxn>
                  <a:cxn ang="0">
                    <a:pos x="12" y="50"/>
                  </a:cxn>
                  <a:cxn ang="0">
                    <a:pos x="16" y="52"/>
                  </a:cxn>
                  <a:cxn ang="0">
                    <a:pos x="17" y="55"/>
                  </a:cxn>
                  <a:cxn ang="0">
                    <a:pos x="21" y="54"/>
                  </a:cxn>
                  <a:cxn ang="0">
                    <a:pos x="25" y="46"/>
                  </a:cxn>
                  <a:cxn ang="0">
                    <a:pos x="6" y="6"/>
                  </a:cxn>
                  <a:cxn ang="0">
                    <a:pos x="0" y="0"/>
                  </a:cxn>
                </a:cxnLst>
                <a:rect l="0" t="0" r="r" b="b"/>
                <a:pathLst>
                  <a:path w="52" h="61">
                    <a:moveTo>
                      <a:pt x="0" y="0"/>
                    </a:moveTo>
                    <a:lnTo>
                      <a:pt x="22" y="0"/>
                    </a:lnTo>
                    <a:lnTo>
                      <a:pt x="22" y="1"/>
                    </a:lnTo>
                    <a:cubicBezTo>
                      <a:pt x="16" y="1"/>
                      <a:pt x="14" y="2"/>
                      <a:pt x="16" y="5"/>
                    </a:cubicBezTo>
                    <a:cubicBezTo>
                      <a:pt x="16" y="7"/>
                      <a:pt x="29" y="35"/>
                      <a:pt x="29" y="35"/>
                    </a:cubicBezTo>
                    <a:lnTo>
                      <a:pt x="39" y="9"/>
                    </a:lnTo>
                    <a:cubicBezTo>
                      <a:pt x="41" y="4"/>
                      <a:pt x="41" y="1"/>
                      <a:pt x="32" y="1"/>
                    </a:cubicBezTo>
                    <a:lnTo>
                      <a:pt x="32" y="0"/>
                    </a:lnTo>
                    <a:lnTo>
                      <a:pt x="52" y="0"/>
                    </a:lnTo>
                    <a:lnTo>
                      <a:pt x="52" y="1"/>
                    </a:lnTo>
                    <a:cubicBezTo>
                      <a:pt x="44" y="1"/>
                      <a:pt x="43" y="4"/>
                      <a:pt x="41" y="8"/>
                    </a:cubicBezTo>
                    <a:cubicBezTo>
                      <a:pt x="41" y="8"/>
                      <a:pt x="24" y="52"/>
                      <a:pt x="23" y="54"/>
                    </a:cubicBezTo>
                    <a:cubicBezTo>
                      <a:pt x="22" y="58"/>
                      <a:pt x="19" y="61"/>
                      <a:pt x="14" y="60"/>
                    </a:cubicBezTo>
                    <a:cubicBezTo>
                      <a:pt x="11" y="60"/>
                      <a:pt x="8" y="57"/>
                      <a:pt x="8" y="55"/>
                    </a:cubicBezTo>
                    <a:cubicBezTo>
                      <a:pt x="8" y="53"/>
                      <a:pt x="10" y="50"/>
                      <a:pt x="12" y="50"/>
                    </a:cubicBezTo>
                    <a:cubicBezTo>
                      <a:pt x="14" y="50"/>
                      <a:pt x="15" y="51"/>
                      <a:pt x="16" y="52"/>
                    </a:cubicBezTo>
                    <a:cubicBezTo>
                      <a:pt x="17" y="53"/>
                      <a:pt x="17" y="54"/>
                      <a:pt x="17" y="55"/>
                    </a:cubicBezTo>
                    <a:cubicBezTo>
                      <a:pt x="17" y="57"/>
                      <a:pt x="20" y="58"/>
                      <a:pt x="21" y="54"/>
                    </a:cubicBezTo>
                    <a:cubicBezTo>
                      <a:pt x="24" y="48"/>
                      <a:pt x="25" y="46"/>
                      <a:pt x="25" y="46"/>
                    </a:cubicBezTo>
                    <a:lnTo>
                      <a:pt x="6" y="6"/>
                    </a:lnTo>
                    <a:cubicBezTo>
                      <a:pt x="5" y="4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098" name="Freeform 26"/>
              <p:cNvSpPr>
                <a:spLocks/>
              </p:cNvSpPr>
              <p:nvPr/>
            </p:nvSpPr>
            <p:spPr bwMode="auto">
              <a:xfrm>
                <a:off x="4688" y="1008"/>
                <a:ext cx="247" cy="244"/>
              </a:xfrm>
              <a:custGeom>
                <a:avLst/>
                <a:gdLst/>
                <a:ahLst/>
                <a:cxnLst>
                  <a:cxn ang="0">
                    <a:pos x="54" y="70"/>
                  </a:cxn>
                  <a:cxn ang="0">
                    <a:pos x="54" y="71"/>
                  </a:cxn>
                  <a:cxn ang="0">
                    <a:pos x="21" y="71"/>
                  </a:cxn>
                  <a:cxn ang="0">
                    <a:pos x="21" y="70"/>
                  </a:cxn>
                  <a:cxn ang="0">
                    <a:pos x="31" y="63"/>
                  </a:cxn>
                  <a:cxn ang="0">
                    <a:pos x="31" y="2"/>
                  </a:cxn>
                  <a:cxn ang="0">
                    <a:pos x="22" y="2"/>
                  </a:cxn>
                  <a:cxn ang="0">
                    <a:pos x="10" y="6"/>
                  </a:cxn>
                  <a:cxn ang="0">
                    <a:pos x="1" y="19"/>
                  </a:cxn>
                  <a:cxn ang="0">
                    <a:pos x="0" y="19"/>
                  </a:cxn>
                  <a:cxn ang="0">
                    <a:pos x="4" y="0"/>
                  </a:cxn>
                  <a:cxn ang="0">
                    <a:pos x="25" y="0"/>
                  </a:cxn>
                  <a:cxn ang="0">
                    <a:pos x="52" y="0"/>
                  </a:cxn>
                  <a:cxn ang="0">
                    <a:pos x="72" y="0"/>
                  </a:cxn>
                  <a:cxn ang="0">
                    <a:pos x="56" y="2"/>
                  </a:cxn>
                  <a:cxn ang="0">
                    <a:pos x="43" y="2"/>
                  </a:cxn>
                  <a:cxn ang="0">
                    <a:pos x="43" y="63"/>
                  </a:cxn>
                  <a:cxn ang="0">
                    <a:pos x="54" y="70"/>
                  </a:cxn>
                </a:cxnLst>
                <a:rect l="0" t="0" r="r" b="b"/>
                <a:pathLst>
                  <a:path w="72" h="71">
                    <a:moveTo>
                      <a:pt x="54" y="70"/>
                    </a:moveTo>
                    <a:lnTo>
                      <a:pt x="54" y="71"/>
                    </a:lnTo>
                    <a:lnTo>
                      <a:pt x="21" y="71"/>
                    </a:lnTo>
                    <a:lnTo>
                      <a:pt x="21" y="70"/>
                    </a:lnTo>
                    <a:cubicBezTo>
                      <a:pt x="31" y="69"/>
                      <a:pt x="32" y="64"/>
                      <a:pt x="31" y="63"/>
                    </a:cubicBezTo>
                    <a:lnTo>
                      <a:pt x="31" y="2"/>
                    </a:lnTo>
                    <a:lnTo>
                      <a:pt x="22" y="2"/>
                    </a:lnTo>
                    <a:cubicBezTo>
                      <a:pt x="15" y="3"/>
                      <a:pt x="14" y="4"/>
                      <a:pt x="10" y="6"/>
                    </a:cubicBezTo>
                    <a:cubicBezTo>
                      <a:pt x="7" y="10"/>
                      <a:pt x="4" y="14"/>
                      <a:pt x="1" y="19"/>
                    </a:cubicBezTo>
                    <a:lnTo>
                      <a:pt x="0" y="19"/>
                    </a:lnTo>
                    <a:lnTo>
                      <a:pt x="4" y="0"/>
                    </a:lnTo>
                    <a:cubicBezTo>
                      <a:pt x="19" y="0"/>
                      <a:pt x="21" y="0"/>
                      <a:pt x="25" y="0"/>
                    </a:cubicBezTo>
                    <a:lnTo>
                      <a:pt x="52" y="0"/>
                    </a:lnTo>
                    <a:cubicBezTo>
                      <a:pt x="53" y="0"/>
                      <a:pt x="65" y="0"/>
                      <a:pt x="72" y="0"/>
                    </a:cubicBezTo>
                    <a:lnTo>
                      <a:pt x="56" y="2"/>
                    </a:lnTo>
                    <a:lnTo>
                      <a:pt x="43" y="2"/>
                    </a:lnTo>
                    <a:lnTo>
                      <a:pt x="43" y="63"/>
                    </a:lnTo>
                    <a:cubicBezTo>
                      <a:pt x="43" y="64"/>
                      <a:pt x="44" y="69"/>
                      <a:pt x="54" y="70"/>
                    </a:cubicBez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099" name="Freeform 27"/>
              <p:cNvSpPr>
                <a:spLocks/>
              </p:cNvSpPr>
              <p:nvPr/>
            </p:nvSpPr>
            <p:spPr bwMode="auto">
              <a:xfrm>
                <a:off x="4854" y="1008"/>
                <a:ext cx="202" cy="244"/>
              </a:xfrm>
              <a:custGeom>
                <a:avLst/>
                <a:gdLst/>
                <a:ahLst/>
                <a:cxnLst>
                  <a:cxn ang="0">
                    <a:pos x="25" y="0"/>
                  </a:cxn>
                  <a:cxn ang="0">
                    <a:pos x="25" y="36"/>
                  </a:cxn>
                  <a:cxn ang="0">
                    <a:pos x="38" y="25"/>
                  </a:cxn>
                  <a:cxn ang="0">
                    <a:pos x="50" y="31"/>
                  </a:cxn>
                  <a:cxn ang="0">
                    <a:pos x="52" y="43"/>
                  </a:cxn>
                  <a:cxn ang="0">
                    <a:pos x="52" y="63"/>
                  </a:cxn>
                  <a:cxn ang="0">
                    <a:pos x="59" y="70"/>
                  </a:cxn>
                  <a:cxn ang="0">
                    <a:pos x="59" y="71"/>
                  </a:cxn>
                  <a:cxn ang="0">
                    <a:pos x="37" y="71"/>
                  </a:cxn>
                  <a:cxn ang="0">
                    <a:pos x="37" y="70"/>
                  </a:cxn>
                  <a:cxn ang="0">
                    <a:pos x="44" y="63"/>
                  </a:cxn>
                  <a:cxn ang="0">
                    <a:pos x="44" y="43"/>
                  </a:cxn>
                  <a:cxn ang="0">
                    <a:pos x="42" y="35"/>
                  </a:cxn>
                  <a:cxn ang="0">
                    <a:pos x="34" y="31"/>
                  </a:cxn>
                  <a:cxn ang="0">
                    <a:pos x="25" y="40"/>
                  </a:cxn>
                  <a:cxn ang="0">
                    <a:pos x="25" y="63"/>
                  </a:cxn>
                  <a:cxn ang="0">
                    <a:pos x="30" y="70"/>
                  </a:cxn>
                  <a:cxn ang="0">
                    <a:pos x="30" y="71"/>
                  </a:cxn>
                  <a:cxn ang="0">
                    <a:pos x="8" y="71"/>
                  </a:cxn>
                  <a:cxn ang="0">
                    <a:pos x="8" y="70"/>
                  </a:cxn>
                  <a:cxn ang="0">
                    <a:pos x="16" y="63"/>
                  </a:cxn>
                  <a:cxn ang="0">
                    <a:pos x="16" y="7"/>
                  </a:cxn>
                  <a:cxn ang="0">
                    <a:pos x="0" y="2"/>
                  </a:cxn>
                  <a:cxn ang="0">
                    <a:pos x="25" y="0"/>
                  </a:cxn>
                </a:cxnLst>
                <a:rect l="0" t="0" r="r" b="b"/>
                <a:pathLst>
                  <a:path w="59" h="71">
                    <a:moveTo>
                      <a:pt x="25" y="0"/>
                    </a:moveTo>
                    <a:lnTo>
                      <a:pt x="25" y="36"/>
                    </a:lnTo>
                    <a:cubicBezTo>
                      <a:pt x="27" y="32"/>
                      <a:pt x="32" y="25"/>
                      <a:pt x="38" y="25"/>
                    </a:cubicBezTo>
                    <a:cubicBezTo>
                      <a:pt x="43" y="25"/>
                      <a:pt x="47" y="27"/>
                      <a:pt x="50" y="31"/>
                    </a:cubicBezTo>
                    <a:cubicBezTo>
                      <a:pt x="52" y="35"/>
                      <a:pt x="52" y="39"/>
                      <a:pt x="52" y="43"/>
                    </a:cubicBezTo>
                    <a:lnTo>
                      <a:pt x="52" y="63"/>
                    </a:lnTo>
                    <a:cubicBezTo>
                      <a:pt x="52" y="68"/>
                      <a:pt x="55" y="70"/>
                      <a:pt x="59" y="70"/>
                    </a:cubicBezTo>
                    <a:lnTo>
                      <a:pt x="59" y="71"/>
                    </a:lnTo>
                    <a:lnTo>
                      <a:pt x="37" y="71"/>
                    </a:lnTo>
                    <a:lnTo>
                      <a:pt x="37" y="70"/>
                    </a:lnTo>
                    <a:cubicBezTo>
                      <a:pt x="42" y="70"/>
                      <a:pt x="44" y="68"/>
                      <a:pt x="44" y="63"/>
                    </a:cubicBezTo>
                    <a:lnTo>
                      <a:pt x="44" y="43"/>
                    </a:lnTo>
                    <a:cubicBezTo>
                      <a:pt x="44" y="39"/>
                      <a:pt x="44" y="38"/>
                      <a:pt x="42" y="35"/>
                    </a:cubicBezTo>
                    <a:cubicBezTo>
                      <a:pt x="41" y="33"/>
                      <a:pt x="38" y="31"/>
                      <a:pt x="34" y="31"/>
                    </a:cubicBezTo>
                    <a:cubicBezTo>
                      <a:pt x="28" y="32"/>
                      <a:pt x="25" y="37"/>
                      <a:pt x="25" y="40"/>
                    </a:cubicBezTo>
                    <a:cubicBezTo>
                      <a:pt x="25" y="42"/>
                      <a:pt x="25" y="63"/>
                      <a:pt x="25" y="63"/>
                    </a:cubicBezTo>
                    <a:cubicBezTo>
                      <a:pt x="25" y="68"/>
                      <a:pt x="26" y="70"/>
                      <a:pt x="30" y="70"/>
                    </a:cubicBezTo>
                    <a:lnTo>
                      <a:pt x="30" y="71"/>
                    </a:lnTo>
                    <a:lnTo>
                      <a:pt x="8" y="71"/>
                    </a:lnTo>
                    <a:lnTo>
                      <a:pt x="8" y="70"/>
                    </a:lnTo>
                    <a:cubicBezTo>
                      <a:pt x="13" y="70"/>
                      <a:pt x="16" y="68"/>
                      <a:pt x="16" y="63"/>
                    </a:cubicBezTo>
                    <a:lnTo>
                      <a:pt x="16" y="7"/>
                    </a:lnTo>
                    <a:cubicBezTo>
                      <a:pt x="16" y="3"/>
                      <a:pt x="11" y="2"/>
                      <a:pt x="0" y="2"/>
                    </a:cubicBezTo>
                    <a:lnTo>
                      <a:pt x="25" y="0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00" name="Freeform 28"/>
              <p:cNvSpPr>
                <a:spLocks noEditPoints="1"/>
              </p:cNvSpPr>
              <p:nvPr/>
            </p:nvSpPr>
            <p:spPr bwMode="auto">
              <a:xfrm>
                <a:off x="5038" y="1097"/>
                <a:ext cx="145" cy="159"/>
              </a:xfrm>
              <a:custGeom>
                <a:avLst/>
                <a:gdLst/>
                <a:ahLst/>
                <a:cxnLst>
                  <a:cxn ang="0">
                    <a:pos x="9" y="16"/>
                  </a:cxn>
                  <a:cxn ang="0">
                    <a:pos x="9" y="21"/>
                  </a:cxn>
                  <a:cxn ang="0">
                    <a:pos x="25" y="39"/>
                  </a:cxn>
                  <a:cxn ang="0">
                    <a:pos x="40" y="29"/>
                  </a:cxn>
                  <a:cxn ang="0">
                    <a:pos x="42" y="29"/>
                  </a:cxn>
                  <a:cxn ang="0">
                    <a:pos x="22" y="46"/>
                  </a:cxn>
                  <a:cxn ang="0">
                    <a:pos x="1" y="23"/>
                  </a:cxn>
                  <a:cxn ang="0">
                    <a:pos x="22" y="0"/>
                  </a:cxn>
                  <a:cxn ang="0">
                    <a:pos x="41" y="16"/>
                  </a:cxn>
                  <a:cxn ang="0">
                    <a:pos x="9" y="16"/>
                  </a:cxn>
                  <a:cxn ang="0">
                    <a:pos x="30" y="14"/>
                  </a:cxn>
                  <a:cxn ang="0">
                    <a:pos x="21" y="1"/>
                  </a:cxn>
                  <a:cxn ang="0">
                    <a:pos x="9" y="14"/>
                  </a:cxn>
                  <a:cxn ang="0">
                    <a:pos x="30" y="14"/>
                  </a:cxn>
                </a:cxnLst>
                <a:rect l="0" t="0" r="r" b="b"/>
                <a:pathLst>
                  <a:path w="42" h="46">
                    <a:moveTo>
                      <a:pt x="9" y="16"/>
                    </a:moveTo>
                    <a:cubicBezTo>
                      <a:pt x="9" y="17"/>
                      <a:pt x="9" y="19"/>
                      <a:pt x="9" y="21"/>
                    </a:cubicBezTo>
                    <a:cubicBezTo>
                      <a:pt x="10" y="31"/>
                      <a:pt x="16" y="39"/>
                      <a:pt x="25" y="39"/>
                    </a:cubicBezTo>
                    <a:cubicBezTo>
                      <a:pt x="32" y="39"/>
                      <a:pt x="38" y="35"/>
                      <a:pt x="40" y="29"/>
                    </a:cubicBezTo>
                    <a:lnTo>
                      <a:pt x="42" y="29"/>
                    </a:lnTo>
                    <a:cubicBezTo>
                      <a:pt x="39" y="39"/>
                      <a:pt x="34" y="46"/>
                      <a:pt x="22" y="46"/>
                    </a:cubicBezTo>
                    <a:cubicBezTo>
                      <a:pt x="9" y="46"/>
                      <a:pt x="1" y="37"/>
                      <a:pt x="1" y="23"/>
                    </a:cubicBezTo>
                    <a:cubicBezTo>
                      <a:pt x="0" y="10"/>
                      <a:pt x="9" y="0"/>
                      <a:pt x="22" y="0"/>
                    </a:cubicBezTo>
                    <a:cubicBezTo>
                      <a:pt x="31" y="0"/>
                      <a:pt x="39" y="5"/>
                      <a:pt x="41" y="16"/>
                    </a:cubicBezTo>
                    <a:lnTo>
                      <a:pt x="9" y="16"/>
                    </a:lnTo>
                    <a:close/>
                    <a:moveTo>
                      <a:pt x="30" y="14"/>
                    </a:moveTo>
                    <a:cubicBezTo>
                      <a:pt x="30" y="7"/>
                      <a:pt x="27" y="1"/>
                      <a:pt x="21" y="1"/>
                    </a:cubicBezTo>
                    <a:cubicBezTo>
                      <a:pt x="14" y="1"/>
                      <a:pt x="11" y="7"/>
                      <a:pt x="9" y="14"/>
                    </a:cubicBezTo>
                    <a:lnTo>
                      <a:pt x="30" y="14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01" name="Freeform 29"/>
              <p:cNvSpPr>
                <a:spLocks/>
              </p:cNvSpPr>
              <p:nvPr/>
            </p:nvSpPr>
            <p:spPr bwMode="auto">
              <a:xfrm>
                <a:off x="4183" y="1345"/>
                <a:ext cx="103" cy="251"/>
              </a:xfrm>
              <a:custGeom>
                <a:avLst/>
                <a:gdLst/>
                <a:ahLst/>
                <a:cxnLst>
                  <a:cxn ang="0">
                    <a:pos x="0" y="73"/>
                  </a:cxn>
                  <a:cxn ang="0">
                    <a:pos x="0" y="72"/>
                  </a:cxn>
                  <a:cxn ang="0">
                    <a:pos x="7" y="63"/>
                  </a:cxn>
                  <a:cxn ang="0">
                    <a:pos x="7" y="33"/>
                  </a:cxn>
                  <a:cxn ang="0">
                    <a:pos x="0" y="33"/>
                  </a:cxn>
                  <a:cxn ang="0">
                    <a:pos x="1" y="30"/>
                  </a:cxn>
                  <a:cxn ang="0">
                    <a:pos x="7" y="30"/>
                  </a:cxn>
                  <a:cxn ang="0">
                    <a:pos x="7" y="18"/>
                  </a:cxn>
                  <a:cxn ang="0">
                    <a:pos x="23" y="0"/>
                  </a:cxn>
                  <a:cxn ang="0">
                    <a:pos x="30" y="6"/>
                  </a:cxn>
                  <a:cxn ang="0">
                    <a:pos x="27" y="10"/>
                  </a:cxn>
                  <a:cxn ang="0">
                    <a:pos x="21" y="4"/>
                  </a:cxn>
                  <a:cxn ang="0">
                    <a:pos x="20" y="2"/>
                  </a:cxn>
                  <a:cxn ang="0">
                    <a:pos x="16" y="14"/>
                  </a:cxn>
                  <a:cxn ang="0">
                    <a:pos x="16" y="30"/>
                  </a:cxn>
                  <a:cxn ang="0">
                    <a:pos x="24" y="30"/>
                  </a:cxn>
                  <a:cxn ang="0">
                    <a:pos x="24" y="33"/>
                  </a:cxn>
                  <a:cxn ang="0">
                    <a:pos x="16" y="33"/>
                  </a:cxn>
                  <a:cxn ang="0">
                    <a:pos x="16" y="63"/>
                  </a:cxn>
                  <a:cxn ang="0">
                    <a:pos x="23" y="72"/>
                  </a:cxn>
                  <a:cxn ang="0">
                    <a:pos x="23" y="73"/>
                  </a:cxn>
                  <a:cxn ang="0">
                    <a:pos x="0" y="73"/>
                  </a:cxn>
                </a:cxnLst>
                <a:rect l="0" t="0" r="r" b="b"/>
                <a:pathLst>
                  <a:path w="30" h="73">
                    <a:moveTo>
                      <a:pt x="0" y="73"/>
                    </a:moveTo>
                    <a:lnTo>
                      <a:pt x="0" y="72"/>
                    </a:lnTo>
                    <a:cubicBezTo>
                      <a:pt x="5" y="72"/>
                      <a:pt x="7" y="69"/>
                      <a:pt x="7" y="63"/>
                    </a:cubicBezTo>
                    <a:lnTo>
                      <a:pt x="7" y="33"/>
                    </a:lnTo>
                    <a:lnTo>
                      <a:pt x="0" y="33"/>
                    </a:lnTo>
                    <a:lnTo>
                      <a:pt x="1" y="30"/>
                    </a:lnTo>
                    <a:lnTo>
                      <a:pt x="7" y="30"/>
                    </a:lnTo>
                    <a:cubicBezTo>
                      <a:pt x="7" y="30"/>
                      <a:pt x="7" y="22"/>
                      <a:pt x="7" y="18"/>
                    </a:cubicBezTo>
                    <a:cubicBezTo>
                      <a:pt x="7" y="14"/>
                      <a:pt x="9" y="1"/>
                      <a:pt x="23" y="0"/>
                    </a:cubicBezTo>
                    <a:cubicBezTo>
                      <a:pt x="27" y="0"/>
                      <a:pt x="30" y="3"/>
                      <a:pt x="30" y="6"/>
                    </a:cubicBezTo>
                    <a:cubicBezTo>
                      <a:pt x="30" y="9"/>
                      <a:pt x="29" y="10"/>
                      <a:pt x="27" y="10"/>
                    </a:cubicBezTo>
                    <a:cubicBezTo>
                      <a:pt x="23" y="10"/>
                      <a:pt x="21" y="5"/>
                      <a:pt x="21" y="4"/>
                    </a:cubicBezTo>
                    <a:cubicBezTo>
                      <a:pt x="21" y="3"/>
                      <a:pt x="20" y="2"/>
                      <a:pt x="20" y="2"/>
                    </a:cubicBezTo>
                    <a:cubicBezTo>
                      <a:pt x="15" y="3"/>
                      <a:pt x="16" y="11"/>
                      <a:pt x="16" y="14"/>
                    </a:cubicBezTo>
                    <a:lnTo>
                      <a:pt x="16" y="30"/>
                    </a:lnTo>
                    <a:lnTo>
                      <a:pt x="24" y="30"/>
                    </a:lnTo>
                    <a:lnTo>
                      <a:pt x="24" y="33"/>
                    </a:lnTo>
                    <a:lnTo>
                      <a:pt x="16" y="33"/>
                    </a:lnTo>
                    <a:lnTo>
                      <a:pt x="16" y="63"/>
                    </a:lnTo>
                    <a:cubicBezTo>
                      <a:pt x="16" y="68"/>
                      <a:pt x="17" y="72"/>
                      <a:pt x="23" y="72"/>
                    </a:cubicBezTo>
                    <a:lnTo>
                      <a:pt x="23" y="73"/>
                    </a:lnTo>
                    <a:lnTo>
                      <a:pt x="0" y="73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02" name="Freeform 30"/>
              <p:cNvSpPr>
                <a:spLocks/>
              </p:cNvSpPr>
              <p:nvPr/>
            </p:nvSpPr>
            <p:spPr bwMode="auto">
              <a:xfrm>
                <a:off x="5098" y="1294"/>
                <a:ext cx="107" cy="160"/>
              </a:xfrm>
              <a:custGeom>
                <a:avLst/>
                <a:gdLst/>
                <a:ahLst/>
                <a:cxnLst>
                  <a:cxn ang="0">
                    <a:pos x="0" y="32"/>
                  </a:cxn>
                  <a:cxn ang="0">
                    <a:pos x="2" y="32"/>
                  </a:cxn>
                  <a:cxn ang="0">
                    <a:pos x="16" y="45"/>
                  </a:cxn>
                  <a:cxn ang="0">
                    <a:pos x="24" y="37"/>
                  </a:cxn>
                  <a:cxn ang="0">
                    <a:pos x="12" y="26"/>
                  </a:cxn>
                  <a:cxn ang="0">
                    <a:pos x="1" y="12"/>
                  </a:cxn>
                  <a:cxn ang="0">
                    <a:pos x="16" y="0"/>
                  </a:cxn>
                  <a:cxn ang="0">
                    <a:pos x="30" y="3"/>
                  </a:cxn>
                  <a:cxn ang="0">
                    <a:pos x="30" y="14"/>
                  </a:cxn>
                  <a:cxn ang="0">
                    <a:pos x="28" y="14"/>
                  </a:cxn>
                  <a:cxn ang="0">
                    <a:pos x="15" y="2"/>
                  </a:cxn>
                  <a:cxn ang="0">
                    <a:pos x="8" y="9"/>
                  </a:cxn>
                  <a:cxn ang="0">
                    <a:pos x="32" y="33"/>
                  </a:cxn>
                  <a:cxn ang="0">
                    <a:pos x="15" y="47"/>
                  </a:cxn>
                  <a:cxn ang="0">
                    <a:pos x="1" y="43"/>
                  </a:cxn>
                  <a:cxn ang="0">
                    <a:pos x="0" y="32"/>
                  </a:cxn>
                </a:cxnLst>
                <a:rect l="0" t="0" r="r" b="b"/>
                <a:pathLst>
                  <a:path w="32" h="47">
                    <a:moveTo>
                      <a:pt x="0" y="32"/>
                    </a:moveTo>
                    <a:lnTo>
                      <a:pt x="2" y="32"/>
                    </a:lnTo>
                    <a:cubicBezTo>
                      <a:pt x="4" y="38"/>
                      <a:pt x="7" y="45"/>
                      <a:pt x="16" y="45"/>
                    </a:cubicBezTo>
                    <a:cubicBezTo>
                      <a:pt x="22" y="45"/>
                      <a:pt x="24" y="40"/>
                      <a:pt x="24" y="37"/>
                    </a:cubicBezTo>
                    <a:cubicBezTo>
                      <a:pt x="24" y="31"/>
                      <a:pt x="17" y="29"/>
                      <a:pt x="12" y="26"/>
                    </a:cubicBezTo>
                    <a:cubicBezTo>
                      <a:pt x="6" y="23"/>
                      <a:pt x="1" y="19"/>
                      <a:pt x="1" y="12"/>
                    </a:cubicBezTo>
                    <a:cubicBezTo>
                      <a:pt x="1" y="4"/>
                      <a:pt x="8" y="0"/>
                      <a:pt x="16" y="0"/>
                    </a:cubicBezTo>
                    <a:cubicBezTo>
                      <a:pt x="20" y="0"/>
                      <a:pt x="25" y="1"/>
                      <a:pt x="30" y="3"/>
                    </a:cubicBezTo>
                    <a:lnTo>
                      <a:pt x="30" y="14"/>
                    </a:lnTo>
                    <a:lnTo>
                      <a:pt x="28" y="14"/>
                    </a:lnTo>
                    <a:cubicBezTo>
                      <a:pt x="27" y="8"/>
                      <a:pt x="22" y="2"/>
                      <a:pt x="15" y="2"/>
                    </a:cubicBezTo>
                    <a:cubicBezTo>
                      <a:pt x="11" y="2"/>
                      <a:pt x="8" y="5"/>
                      <a:pt x="8" y="9"/>
                    </a:cubicBezTo>
                    <a:cubicBezTo>
                      <a:pt x="8" y="18"/>
                      <a:pt x="32" y="17"/>
                      <a:pt x="32" y="33"/>
                    </a:cubicBezTo>
                    <a:cubicBezTo>
                      <a:pt x="32" y="42"/>
                      <a:pt x="23" y="47"/>
                      <a:pt x="15" y="47"/>
                    </a:cubicBezTo>
                    <a:cubicBezTo>
                      <a:pt x="10" y="47"/>
                      <a:pt x="5" y="46"/>
                      <a:pt x="1" y="43"/>
                    </a:cubicBezTo>
                    <a:lnTo>
                      <a:pt x="0" y="32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03" name="Freeform 31"/>
              <p:cNvSpPr>
                <a:spLocks/>
              </p:cNvSpPr>
              <p:nvPr/>
            </p:nvSpPr>
            <p:spPr bwMode="auto">
              <a:xfrm>
                <a:off x="5200" y="1289"/>
                <a:ext cx="78" cy="162"/>
              </a:xfrm>
              <a:custGeom>
                <a:avLst/>
                <a:gdLst/>
                <a:ahLst/>
                <a:cxnLst>
                  <a:cxn ang="0">
                    <a:pos x="0" y="8"/>
                  </a:cxn>
                  <a:cxn ang="0">
                    <a:pos x="16" y="0"/>
                  </a:cxn>
                  <a:cxn ang="0">
                    <a:pos x="16" y="39"/>
                  </a:cxn>
                  <a:cxn ang="0">
                    <a:pos x="23" y="45"/>
                  </a:cxn>
                  <a:cxn ang="0">
                    <a:pos x="23" y="47"/>
                  </a:cxn>
                  <a:cxn ang="0">
                    <a:pos x="1" y="47"/>
                  </a:cxn>
                  <a:cxn ang="0">
                    <a:pos x="1" y="45"/>
                  </a:cxn>
                  <a:cxn ang="0">
                    <a:pos x="8" y="39"/>
                  </a:cxn>
                  <a:cxn ang="0">
                    <a:pos x="8" y="14"/>
                  </a:cxn>
                  <a:cxn ang="0">
                    <a:pos x="5" y="9"/>
                  </a:cxn>
                  <a:cxn ang="0">
                    <a:pos x="0" y="8"/>
                  </a:cxn>
                </a:cxnLst>
                <a:rect l="0" t="0" r="r" b="b"/>
                <a:pathLst>
                  <a:path w="23" h="47">
                    <a:moveTo>
                      <a:pt x="0" y="8"/>
                    </a:moveTo>
                    <a:cubicBezTo>
                      <a:pt x="0" y="8"/>
                      <a:pt x="12" y="2"/>
                      <a:pt x="16" y="0"/>
                    </a:cubicBezTo>
                    <a:lnTo>
                      <a:pt x="16" y="39"/>
                    </a:lnTo>
                    <a:cubicBezTo>
                      <a:pt x="17" y="44"/>
                      <a:pt x="18" y="45"/>
                      <a:pt x="23" y="45"/>
                    </a:cubicBezTo>
                    <a:lnTo>
                      <a:pt x="23" y="47"/>
                    </a:lnTo>
                    <a:lnTo>
                      <a:pt x="1" y="47"/>
                    </a:lnTo>
                    <a:lnTo>
                      <a:pt x="1" y="45"/>
                    </a:lnTo>
                    <a:cubicBezTo>
                      <a:pt x="6" y="45"/>
                      <a:pt x="7" y="44"/>
                      <a:pt x="8" y="39"/>
                    </a:cubicBezTo>
                    <a:lnTo>
                      <a:pt x="8" y="14"/>
                    </a:lnTo>
                    <a:cubicBezTo>
                      <a:pt x="8" y="11"/>
                      <a:pt x="8" y="10"/>
                      <a:pt x="5" y="9"/>
                    </a:cubicBezTo>
                    <a:lnTo>
                      <a:pt x="0" y="8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04" name="Freeform 32"/>
              <p:cNvSpPr>
                <a:spLocks noEditPoints="1"/>
              </p:cNvSpPr>
              <p:nvPr/>
            </p:nvSpPr>
            <p:spPr bwMode="auto">
              <a:xfrm>
                <a:off x="4759" y="1486"/>
                <a:ext cx="166" cy="162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48" y="24"/>
                  </a:cxn>
                  <a:cxn ang="0">
                    <a:pos x="24" y="47"/>
                  </a:cxn>
                  <a:cxn ang="0">
                    <a:pos x="0" y="23"/>
                  </a:cxn>
                  <a:cxn ang="0">
                    <a:pos x="24" y="0"/>
                  </a:cxn>
                  <a:cxn ang="0">
                    <a:pos x="24" y="45"/>
                  </a:cxn>
                  <a:cxn ang="0">
                    <a:pos x="38" y="26"/>
                  </a:cxn>
                  <a:cxn ang="0">
                    <a:pos x="24" y="2"/>
                  </a:cxn>
                  <a:cxn ang="0">
                    <a:pos x="11" y="23"/>
                  </a:cxn>
                  <a:cxn ang="0">
                    <a:pos x="24" y="45"/>
                  </a:cxn>
                </a:cxnLst>
                <a:rect l="0" t="0" r="r" b="b"/>
                <a:pathLst>
                  <a:path w="48" h="47">
                    <a:moveTo>
                      <a:pt x="24" y="0"/>
                    </a:moveTo>
                    <a:cubicBezTo>
                      <a:pt x="39" y="0"/>
                      <a:pt x="48" y="10"/>
                      <a:pt x="48" y="24"/>
                    </a:cubicBezTo>
                    <a:cubicBezTo>
                      <a:pt x="48" y="37"/>
                      <a:pt x="39" y="47"/>
                      <a:pt x="24" y="47"/>
                    </a:cubicBezTo>
                    <a:cubicBezTo>
                      <a:pt x="9" y="47"/>
                      <a:pt x="0" y="36"/>
                      <a:pt x="0" y="23"/>
                    </a:cubicBezTo>
                    <a:cubicBezTo>
                      <a:pt x="0" y="10"/>
                      <a:pt x="10" y="0"/>
                      <a:pt x="24" y="0"/>
                    </a:cubicBezTo>
                    <a:close/>
                    <a:moveTo>
                      <a:pt x="24" y="45"/>
                    </a:moveTo>
                    <a:cubicBezTo>
                      <a:pt x="35" y="45"/>
                      <a:pt x="38" y="34"/>
                      <a:pt x="38" y="26"/>
                    </a:cubicBezTo>
                    <a:cubicBezTo>
                      <a:pt x="38" y="17"/>
                      <a:pt x="37" y="2"/>
                      <a:pt x="24" y="2"/>
                    </a:cubicBezTo>
                    <a:cubicBezTo>
                      <a:pt x="14" y="2"/>
                      <a:pt x="10" y="16"/>
                      <a:pt x="11" y="23"/>
                    </a:cubicBezTo>
                    <a:cubicBezTo>
                      <a:pt x="11" y="31"/>
                      <a:pt x="14" y="45"/>
                      <a:pt x="24" y="45"/>
                    </a:cubicBez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05" name="Freeform 33"/>
              <p:cNvSpPr>
                <a:spLocks/>
              </p:cNvSpPr>
              <p:nvPr/>
            </p:nvSpPr>
            <p:spPr bwMode="auto">
              <a:xfrm>
                <a:off x="4916" y="1483"/>
                <a:ext cx="174" cy="162"/>
              </a:xfrm>
              <a:custGeom>
                <a:avLst/>
                <a:gdLst/>
                <a:ahLst/>
                <a:cxnLst>
                  <a:cxn ang="0">
                    <a:pos x="0" y="47"/>
                  </a:cxn>
                  <a:cxn ang="0">
                    <a:pos x="0" y="45"/>
                  </a:cxn>
                  <a:cxn ang="0">
                    <a:pos x="7" y="39"/>
                  </a:cxn>
                  <a:cxn ang="0">
                    <a:pos x="7" y="14"/>
                  </a:cxn>
                  <a:cxn ang="0">
                    <a:pos x="0" y="8"/>
                  </a:cxn>
                  <a:cxn ang="0">
                    <a:pos x="16" y="0"/>
                  </a:cxn>
                  <a:cxn ang="0">
                    <a:pos x="16" y="11"/>
                  </a:cxn>
                  <a:cxn ang="0">
                    <a:pos x="31" y="0"/>
                  </a:cxn>
                  <a:cxn ang="0">
                    <a:pos x="44" y="17"/>
                  </a:cxn>
                  <a:cxn ang="0">
                    <a:pos x="44" y="39"/>
                  </a:cxn>
                  <a:cxn ang="0">
                    <a:pos x="51" y="45"/>
                  </a:cxn>
                  <a:cxn ang="0">
                    <a:pos x="51" y="47"/>
                  </a:cxn>
                  <a:cxn ang="0">
                    <a:pos x="29" y="47"/>
                  </a:cxn>
                  <a:cxn ang="0">
                    <a:pos x="29" y="45"/>
                  </a:cxn>
                  <a:cxn ang="0">
                    <a:pos x="35" y="39"/>
                  </a:cxn>
                  <a:cxn ang="0">
                    <a:pos x="35" y="20"/>
                  </a:cxn>
                  <a:cxn ang="0">
                    <a:pos x="26" y="6"/>
                  </a:cxn>
                  <a:cxn ang="0">
                    <a:pos x="16" y="17"/>
                  </a:cxn>
                  <a:cxn ang="0">
                    <a:pos x="16" y="39"/>
                  </a:cxn>
                  <a:cxn ang="0">
                    <a:pos x="23" y="45"/>
                  </a:cxn>
                  <a:cxn ang="0">
                    <a:pos x="23" y="47"/>
                  </a:cxn>
                  <a:cxn ang="0">
                    <a:pos x="0" y="47"/>
                  </a:cxn>
                </a:cxnLst>
                <a:rect l="0" t="0" r="r" b="b"/>
                <a:pathLst>
                  <a:path w="51" h="47">
                    <a:moveTo>
                      <a:pt x="0" y="47"/>
                    </a:moveTo>
                    <a:lnTo>
                      <a:pt x="0" y="45"/>
                    </a:lnTo>
                    <a:cubicBezTo>
                      <a:pt x="5" y="45"/>
                      <a:pt x="7" y="45"/>
                      <a:pt x="7" y="39"/>
                    </a:cubicBezTo>
                    <a:lnTo>
                      <a:pt x="7" y="14"/>
                    </a:lnTo>
                    <a:cubicBezTo>
                      <a:pt x="7" y="9"/>
                      <a:pt x="4" y="9"/>
                      <a:pt x="0" y="8"/>
                    </a:cubicBezTo>
                    <a:cubicBezTo>
                      <a:pt x="0" y="8"/>
                      <a:pt x="11" y="3"/>
                      <a:pt x="16" y="0"/>
                    </a:cubicBezTo>
                    <a:lnTo>
                      <a:pt x="16" y="11"/>
                    </a:lnTo>
                    <a:cubicBezTo>
                      <a:pt x="19" y="6"/>
                      <a:pt x="24" y="0"/>
                      <a:pt x="31" y="0"/>
                    </a:cubicBezTo>
                    <a:cubicBezTo>
                      <a:pt x="38" y="0"/>
                      <a:pt x="44" y="9"/>
                      <a:pt x="44" y="17"/>
                    </a:cubicBezTo>
                    <a:lnTo>
                      <a:pt x="44" y="39"/>
                    </a:lnTo>
                    <a:cubicBezTo>
                      <a:pt x="44" y="44"/>
                      <a:pt x="47" y="45"/>
                      <a:pt x="51" y="45"/>
                    </a:cubicBezTo>
                    <a:lnTo>
                      <a:pt x="51" y="47"/>
                    </a:lnTo>
                    <a:lnTo>
                      <a:pt x="29" y="47"/>
                    </a:lnTo>
                    <a:lnTo>
                      <a:pt x="29" y="45"/>
                    </a:lnTo>
                    <a:cubicBezTo>
                      <a:pt x="34" y="45"/>
                      <a:pt x="35" y="44"/>
                      <a:pt x="35" y="39"/>
                    </a:cubicBezTo>
                    <a:lnTo>
                      <a:pt x="35" y="20"/>
                    </a:lnTo>
                    <a:cubicBezTo>
                      <a:pt x="35" y="13"/>
                      <a:pt x="33" y="6"/>
                      <a:pt x="26" y="6"/>
                    </a:cubicBezTo>
                    <a:cubicBezTo>
                      <a:pt x="21" y="6"/>
                      <a:pt x="16" y="12"/>
                      <a:pt x="16" y="17"/>
                    </a:cubicBezTo>
                    <a:lnTo>
                      <a:pt x="16" y="39"/>
                    </a:lnTo>
                    <a:cubicBezTo>
                      <a:pt x="16" y="44"/>
                      <a:pt x="18" y="45"/>
                      <a:pt x="23" y="45"/>
                    </a:cubicBezTo>
                    <a:lnTo>
                      <a:pt x="23" y="47"/>
                    </a:lnTo>
                    <a:lnTo>
                      <a:pt x="0" y="47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06" name="Oval 34"/>
              <p:cNvSpPr>
                <a:spLocks noChangeArrowheads="1"/>
              </p:cNvSpPr>
              <p:nvPr/>
            </p:nvSpPr>
            <p:spPr bwMode="auto">
              <a:xfrm>
                <a:off x="5220" y="1215"/>
                <a:ext cx="41" cy="41"/>
              </a:xfrm>
              <a:prstGeom prst="ellipse">
                <a:avLst/>
              </a:prstGeom>
              <a:solidFill>
                <a:schemeClr val="bg1"/>
              </a:solidFill>
              <a:ln w="0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07" name="Freeform 35"/>
              <p:cNvSpPr>
                <a:spLocks noEditPoints="1"/>
              </p:cNvSpPr>
              <p:nvPr/>
            </p:nvSpPr>
            <p:spPr bwMode="auto">
              <a:xfrm>
                <a:off x="4863" y="1294"/>
                <a:ext cx="140" cy="160"/>
              </a:xfrm>
              <a:custGeom>
                <a:avLst/>
                <a:gdLst/>
                <a:ahLst/>
                <a:cxnLst>
                  <a:cxn ang="0">
                    <a:pos x="9" y="16"/>
                  </a:cxn>
                  <a:cxn ang="0">
                    <a:pos x="9" y="22"/>
                  </a:cxn>
                  <a:cxn ang="0">
                    <a:pos x="25" y="40"/>
                  </a:cxn>
                  <a:cxn ang="0">
                    <a:pos x="40" y="30"/>
                  </a:cxn>
                  <a:cxn ang="0">
                    <a:pos x="41" y="30"/>
                  </a:cxn>
                  <a:cxn ang="0">
                    <a:pos x="22" y="47"/>
                  </a:cxn>
                  <a:cxn ang="0">
                    <a:pos x="0" y="24"/>
                  </a:cxn>
                  <a:cxn ang="0">
                    <a:pos x="21" y="0"/>
                  </a:cxn>
                  <a:cxn ang="0">
                    <a:pos x="41" y="16"/>
                  </a:cxn>
                  <a:cxn ang="0">
                    <a:pos x="9" y="16"/>
                  </a:cxn>
                  <a:cxn ang="0">
                    <a:pos x="30" y="14"/>
                  </a:cxn>
                  <a:cxn ang="0">
                    <a:pos x="20" y="2"/>
                  </a:cxn>
                  <a:cxn ang="0">
                    <a:pos x="9" y="15"/>
                  </a:cxn>
                  <a:cxn ang="0">
                    <a:pos x="30" y="14"/>
                  </a:cxn>
                </a:cxnLst>
                <a:rect l="0" t="0" r="r" b="b"/>
                <a:pathLst>
                  <a:path w="41" h="47">
                    <a:moveTo>
                      <a:pt x="9" y="16"/>
                    </a:moveTo>
                    <a:cubicBezTo>
                      <a:pt x="8" y="18"/>
                      <a:pt x="8" y="20"/>
                      <a:pt x="9" y="22"/>
                    </a:cubicBezTo>
                    <a:cubicBezTo>
                      <a:pt x="9" y="32"/>
                      <a:pt x="15" y="40"/>
                      <a:pt x="25" y="40"/>
                    </a:cubicBezTo>
                    <a:cubicBezTo>
                      <a:pt x="31" y="40"/>
                      <a:pt x="38" y="36"/>
                      <a:pt x="40" y="30"/>
                    </a:cubicBezTo>
                    <a:lnTo>
                      <a:pt x="41" y="30"/>
                    </a:lnTo>
                    <a:cubicBezTo>
                      <a:pt x="38" y="40"/>
                      <a:pt x="33" y="47"/>
                      <a:pt x="22" y="47"/>
                    </a:cubicBezTo>
                    <a:cubicBezTo>
                      <a:pt x="9" y="47"/>
                      <a:pt x="1" y="38"/>
                      <a:pt x="0" y="24"/>
                    </a:cubicBezTo>
                    <a:cubicBezTo>
                      <a:pt x="0" y="10"/>
                      <a:pt x="9" y="0"/>
                      <a:pt x="21" y="0"/>
                    </a:cubicBezTo>
                    <a:cubicBezTo>
                      <a:pt x="31" y="0"/>
                      <a:pt x="39" y="6"/>
                      <a:pt x="41" y="16"/>
                    </a:cubicBezTo>
                    <a:lnTo>
                      <a:pt x="9" y="16"/>
                    </a:lnTo>
                    <a:close/>
                    <a:moveTo>
                      <a:pt x="30" y="14"/>
                    </a:moveTo>
                    <a:cubicBezTo>
                      <a:pt x="29" y="8"/>
                      <a:pt x="27" y="2"/>
                      <a:pt x="20" y="2"/>
                    </a:cubicBezTo>
                    <a:cubicBezTo>
                      <a:pt x="14" y="2"/>
                      <a:pt x="11" y="8"/>
                      <a:pt x="9" y="15"/>
                    </a:cubicBezTo>
                    <a:lnTo>
                      <a:pt x="30" y="14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08" name="Oval 36"/>
              <p:cNvSpPr>
                <a:spLocks noChangeArrowheads="1"/>
              </p:cNvSpPr>
              <p:nvPr/>
            </p:nvSpPr>
            <p:spPr bwMode="auto">
              <a:xfrm>
                <a:off x="4678" y="1215"/>
                <a:ext cx="41" cy="41"/>
              </a:xfrm>
              <a:prstGeom prst="ellipse">
                <a:avLst/>
              </a:prstGeom>
              <a:solidFill>
                <a:schemeClr val="bg1"/>
              </a:solidFill>
              <a:ln w="0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09" name="Freeform 37"/>
              <p:cNvSpPr>
                <a:spLocks noEditPoints="1"/>
              </p:cNvSpPr>
              <p:nvPr/>
            </p:nvSpPr>
            <p:spPr bwMode="auto">
              <a:xfrm>
                <a:off x="4032" y="1438"/>
                <a:ext cx="164" cy="162"/>
              </a:xfrm>
              <a:custGeom>
                <a:avLst/>
                <a:gdLst/>
                <a:ahLst/>
                <a:cxnLst>
                  <a:cxn ang="0">
                    <a:pos x="23" y="0"/>
                  </a:cxn>
                  <a:cxn ang="0">
                    <a:pos x="48" y="24"/>
                  </a:cxn>
                  <a:cxn ang="0">
                    <a:pos x="24" y="47"/>
                  </a:cxn>
                  <a:cxn ang="0">
                    <a:pos x="0" y="23"/>
                  </a:cxn>
                  <a:cxn ang="0">
                    <a:pos x="23" y="0"/>
                  </a:cxn>
                  <a:cxn ang="0">
                    <a:pos x="24" y="45"/>
                  </a:cxn>
                  <a:cxn ang="0">
                    <a:pos x="37" y="26"/>
                  </a:cxn>
                  <a:cxn ang="0">
                    <a:pos x="23" y="2"/>
                  </a:cxn>
                  <a:cxn ang="0">
                    <a:pos x="10" y="24"/>
                  </a:cxn>
                  <a:cxn ang="0">
                    <a:pos x="24" y="45"/>
                  </a:cxn>
                </a:cxnLst>
                <a:rect l="0" t="0" r="r" b="b"/>
                <a:pathLst>
                  <a:path w="48" h="47">
                    <a:moveTo>
                      <a:pt x="23" y="0"/>
                    </a:moveTo>
                    <a:cubicBezTo>
                      <a:pt x="38" y="0"/>
                      <a:pt x="48" y="11"/>
                      <a:pt x="48" y="24"/>
                    </a:cubicBezTo>
                    <a:cubicBezTo>
                      <a:pt x="48" y="37"/>
                      <a:pt x="38" y="47"/>
                      <a:pt x="24" y="47"/>
                    </a:cubicBezTo>
                    <a:cubicBezTo>
                      <a:pt x="8" y="47"/>
                      <a:pt x="0" y="36"/>
                      <a:pt x="0" y="23"/>
                    </a:cubicBezTo>
                    <a:cubicBezTo>
                      <a:pt x="0" y="11"/>
                      <a:pt x="9" y="0"/>
                      <a:pt x="23" y="0"/>
                    </a:cubicBezTo>
                    <a:close/>
                    <a:moveTo>
                      <a:pt x="24" y="45"/>
                    </a:moveTo>
                    <a:cubicBezTo>
                      <a:pt x="34" y="45"/>
                      <a:pt x="38" y="34"/>
                      <a:pt x="37" y="26"/>
                    </a:cubicBezTo>
                    <a:cubicBezTo>
                      <a:pt x="37" y="17"/>
                      <a:pt x="36" y="2"/>
                      <a:pt x="23" y="2"/>
                    </a:cubicBezTo>
                    <a:cubicBezTo>
                      <a:pt x="13" y="2"/>
                      <a:pt x="10" y="16"/>
                      <a:pt x="10" y="24"/>
                    </a:cubicBezTo>
                    <a:cubicBezTo>
                      <a:pt x="10" y="32"/>
                      <a:pt x="13" y="45"/>
                      <a:pt x="24" y="45"/>
                    </a:cubicBez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10" name="Freeform 38"/>
              <p:cNvSpPr>
                <a:spLocks/>
              </p:cNvSpPr>
              <p:nvPr/>
            </p:nvSpPr>
            <p:spPr bwMode="auto">
              <a:xfrm>
                <a:off x="4660" y="1289"/>
                <a:ext cx="78" cy="162"/>
              </a:xfrm>
              <a:custGeom>
                <a:avLst/>
                <a:gdLst/>
                <a:ahLst/>
                <a:cxnLst>
                  <a:cxn ang="0">
                    <a:pos x="0" y="8"/>
                  </a:cxn>
                  <a:cxn ang="0">
                    <a:pos x="16" y="0"/>
                  </a:cxn>
                  <a:cxn ang="0">
                    <a:pos x="16" y="39"/>
                  </a:cxn>
                  <a:cxn ang="0">
                    <a:pos x="23" y="45"/>
                  </a:cxn>
                  <a:cxn ang="0">
                    <a:pos x="23" y="47"/>
                  </a:cxn>
                  <a:cxn ang="0">
                    <a:pos x="2" y="47"/>
                  </a:cxn>
                  <a:cxn ang="0">
                    <a:pos x="2" y="45"/>
                  </a:cxn>
                  <a:cxn ang="0">
                    <a:pos x="7" y="39"/>
                  </a:cxn>
                  <a:cxn ang="0">
                    <a:pos x="7" y="14"/>
                  </a:cxn>
                  <a:cxn ang="0">
                    <a:pos x="4" y="9"/>
                  </a:cxn>
                  <a:cxn ang="0">
                    <a:pos x="0" y="8"/>
                  </a:cxn>
                </a:cxnLst>
                <a:rect l="0" t="0" r="r" b="b"/>
                <a:pathLst>
                  <a:path w="23" h="47">
                    <a:moveTo>
                      <a:pt x="0" y="8"/>
                    </a:moveTo>
                    <a:cubicBezTo>
                      <a:pt x="0" y="8"/>
                      <a:pt x="11" y="2"/>
                      <a:pt x="16" y="0"/>
                    </a:cubicBezTo>
                    <a:lnTo>
                      <a:pt x="16" y="39"/>
                    </a:lnTo>
                    <a:cubicBezTo>
                      <a:pt x="16" y="44"/>
                      <a:pt x="18" y="45"/>
                      <a:pt x="23" y="45"/>
                    </a:cubicBezTo>
                    <a:lnTo>
                      <a:pt x="23" y="47"/>
                    </a:lnTo>
                    <a:lnTo>
                      <a:pt x="2" y="47"/>
                    </a:lnTo>
                    <a:lnTo>
                      <a:pt x="2" y="45"/>
                    </a:lnTo>
                    <a:cubicBezTo>
                      <a:pt x="5" y="45"/>
                      <a:pt x="7" y="44"/>
                      <a:pt x="7" y="39"/>
                    </a:cubicBezTo>
                    <a:lnTo>
                      <a:pt x="7" y="14"/>
                    </a:lnTo>
                    <a:cubicBezTo>
                      <a:pt x="7" y="11"/>
                      <a:pt x="7" y="10"/>
                      <a:pt x="4" y="9"/>
                    </a:cubicBezTo>
                    <a:lnTo>
                      <a:pt x="0" y="8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11" name="Freeform 39"/>
              <p:cNvSpPr>
                <a:spLocks/>
              </p:cNvSpPr>
              <p:nvPr/>
            </p:nvSpPr>
            <p:spPr bwMode="auto">
              <a:xfrm>
                <a:off x="4502" y="1289"/>
                <a:ext cx="169" cy="162"/>
              </a:xfrm>
              <a:custGeom>
                <a:avLst/>
                <a:gdLst/>
                <a:ahLst/>
                <a:cxnLst>
                  <a:cxn ang="0">
                    <a:pos x="0" y="47"/>
                  </a:cxn>
                  <a:cxn ang="0">
                    <a:pos x="0" y="45"/>
                  </a:cxn>
                  <a:cxn ang="0">
                    <a:pos x="6" y="39"/>
                  </a:cxn>
                  <a:cxn ang="0">
                    <a:pos x="6" y="14"/>
                  </a:cxn>
                  <a:cxn ang="0">
                    <a:pos x="0" y="8"/>
                  </a:cxn>
                  <a:cxn ang="0">
                    <a:pos x="15" y="0"/>
                  </a:cxn>
                  <a:cxn ang="0">
                    <a:pos x="15" y="11"/>
                  </a:cxn>
                  <a:cxn ang="0">
                    <a:pos x="30" y="0"/>
                  </a:cxn>
                  <a:cxn ang="0">
                    <a:pos x="44" y="17"/>
                  </a:cxn>
                  <a:cxn ang="0">
                    <a:pos x="44" y="39"/>
                  </a:cxn>
                  <a:cxn ang="0">
                    <a:pos x="49" y="45"/>
                  </a:cxn>
                  <a:cxn ang="0">
                    <a:pos x="49" y="47"/>
                  </a:cxn>
                  <a:cxn ang="0">
                    <a:pos x="29" y="47"/>
                  </a:cxn>
                  <a:cxn ang="0">
                    <a:pos x="29" y="45"/>
                  </a:cxn>
                  <a:cxn ang="0">
                    <a:pos x="35" y="39"/>
                  </a:cxn>
                  <a:cxn ang="0">
                    <a:pos x="35" y="19"/>
                  </a:cxn>
                  <a:cxn ang="0">
                    <a:pos x="25" y="6"/>
                  </a:cxn>
                  <a:cxn ang="0">
                    <a:pos x="15" y="17"/>
                  </a:cxn>
                  <a:cxn ang="0">
                    <a:pos x="15" y="39"/>
                  </a:cxn>
                  <a:cxn ang="0">
                    <a:pos x="22" y="45"/>
                  </a:cxn>
                  <a:cxn ang="0">
                    <a:pos x="22" y="47"/>
                  </a:cxn>
                  <a:cxn ang="0">
                    <a:pos x="0" y="47"/>
                  </a:cxn>
                </a:cxnLst>
                <a:rect l="0" t="0" r="r" b="b"/>
                <a:pathLst>
                  <a:path w="49" h="47">
                    <a:moveTo>
                      <a:pt x="0" y="47"/>
                    </a:moveTo>
                    <a:lnTo>
                      <a:pt x="0" y="45"/>
                    </a:lnTo>
                    <a:cubicBezTo>
                      <a:pt x="4" y="45"/>
                      <a:pt x="6" y="45"/>
                      <a:pt x="6" y="39"/>
                    </a:cubicBezTo>
                    <a:lnTo>
                      <a:pt x="6" y="14"/>
                    </a:lnTo>
                    <a:cubicBezTo>
                      <a:pt x="6" y="9"/>
                      <a:pt x="3" y="9"/>
                      <a:pt x="0" y="8"/>
                    </a:cubicBezTo>
                    <a:cubicBezTo>
                      <a:pt x="0" y="8"/>
                      <a:pt x="11" y="2"/>
                      <a:pt x="15" y="0"/>
                    </a:cubicBezTo>
                    <a:lnTo>
                      <a:pt x="15" y="11"/>
                    </a:lnTo>
                    <a:cubicBezTo>
                      <a:pt x="19" y="6"/>
                      <a:pt x="24" y="0"/>
                      <a:pt x="30" y="0"/>
                    </a:cubicBezTo>
                    <a:cubicBezTo>
                      <a:pt x="38" y="0"/>
                      <a:pt x="44" y="8"/>
                      <a:pt x="44" y="17"/>
                    </a:cubicBezTo>
                    <a:lnTo>
                      <a:pt x="44" y="39"/>
                    </a:lnTo>
                    <a:cubicBezTo>
                      <a:pt x="44" y="44"/>
                      <a:pt x="46" y="45"/>
                      <a:pt x="49" y="45"/>
                    </a:cubicBezTo>
                    <a:lnTo>
                      <a:pt x="49" y="47"/>
                    </a:lnTo>
                    <a:lnTo>
                      <a:pt x="29" y="47"/>
                    </a:lnTo>
                    <a:lnTo>
                      <a:pt x="29" y="45"/>
                    </a:lnTo>
                    <a:cubicBezTo>
                      <a:pt x="33" y="45"/>
                      <a:pt x="35" y="44"/>
                      <a:pt x="35" y="39"/>
                    </a:cubicBezTo>
                    <a:lnTo>
                      <a:pt x="35" y="19"/>
                    </a:lnTo>
                    <a:cubicBezTo>
                      <a:pt x="35" y="13"/>
                      <a:pt x="32" y="6"/>
                      <a:pt x="25" y="6"/>
                    </a:cubicBezTo>
                    <a:cubicBezTo>
                      <a:pt x="21" y="6"/>
                      <a:pt x="16" y="12"/>
                      <a:pt x="15" y="17"/>
                    </a:cubicBezTo>
                    <a:lnTo>
                      <a:pt x="15" y="39"/>
                    </a:lnTo>
                    <a:cubicBezTo>
                      <a:pt x="15" y="44"/>
                      <a:pt x="18" y="45"/>
                      <a:pt x="22" y="45"/>
                    </a:cubicBezTo>
                    <a:lnTo>
                      <a:pt x="22" y="47"/>
                    </a:lnTo>
                    <a:lnTo>
                      <a:pt x="0" y="47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12" name="Freeform 40"/>
              <p:cNvSpPr>
                <a:spLocks/>
              </p:cNvSpPr>
              <p:nvPr/>
            </p:nvSpPr>
            <p:spPr bwMode="auto">
              <a:xfrm>
                <a:off x="4520" y="1454"/>
                <a:ext cx="158" cy="191"/>
              </a:xfrm>
              <a:custGeom>
                <a:avLst/>
                <a:gdLst/>
                <a:ahLst/>
                <a:cxnLst>
                  <a:cxn ang="0">
                    <a:pos x="0" y="51"/>
                  </a:cxn>
                  <a:cxn ang="0">
                    <a:pos x="1" y="47"/>
                  </a:cxn>
                  <a:cxn ang="0">
                    <a:pos x="1" y="0"/>
                  </a:cxn>
                  <a:cxn ang="0">
                    <a:pos x="10" y="0"/>
                  </a:cxn>
                  <a:cxn ang="0">
                    <a:pos x="10" y="33"/>
                  </a:cxn>
                  <a:cxn ang="0">
                    <a:pos x="24" y="20"/>
                  </a:cxn>
                  <a:cxn ang="0">
                    <a:pos x="27" y="15"/>
                  </a:cxn>
                  <a:cxn ang="0">
                    <a:pos x="20" y="13"/>
                  </a:cxn>
                  <a:cxn ang="0">
                    <a:pos x="20" y="11"/>
                  </a:cxn>
                  <a:cxn ang="0">
                    <a:pos x="43" y="11"/>
                  </a:cxn>
                  <a:cxn ang="0">
                    <a:pos x="43" y="13"/>
                  </a:cxn>
                  <a:cxn ang="0">
                    <a:pos x="21" y="25"/>
                  </a:cxn>
                  <a:cxn ang="0">
                    <a:pos x="36" y="45"/>
                  </a:cxn>
                  <a:cxn ang="0">
                    <a:pos x="46" y="53"/>
                  </a:cxn>
                  <a:cxn ang="0">
                    <a:pos x="46" y="55"/>
                  </a:cxn>
                  <a:cxn ang="0">
                    <a:pos x="22" y="55"/>
                  </a:cxn>
                  <a:cxn ang="0">
                    <a:pos x="22" y="53"/>
                  </a:cxn>
                  <a:cxn ang="0">
                    <a:pos x="28" y="50"/>
                  </a:cxn>
                  <a:cxn ang="0">
                    <a:pos x="25" y="46"/>
                  </a:cxn>
                  <a:cxn ang="0">
                    <a:pos x="14" y="32"/>
                  </a:cxn>
                  <a:cxn ang="0">
                    <a:pos x="10" y="35"/>
                  </a:cxn>
                  <a:cxn ang="0">
                    <a:pos x="10" y="47"/>
                  </a:cxn>
                  <a:cxn ang="0">
                    <a:pos x="16" y="53"/>
                  </a:cxn>
                  <a:cxn ang="0">
                    <a:pos x="16" y="55"/>
                  </a:cxn>
                  <a:cxn ang="0">
                    <a:pos x="0" y="55"/>
                  </a:cxn>
                  <a:cxn ang="0">
                    <a:pos x="0" y="51"/>
                  </a:cxn>
                </a:cxnLst>
                <a:rect l="0" t="0" r="r" b="b"/>
                <a:pathLst>
                  <a:path w="46" h="55">
                    <a:moveTo>
                      <a:pt x="0" y="51"/>
                    </a:moveTo>
                    <a:cubicBezTo>
                      <a:pt x="0" y="51"/>
                      <a:pt x="1" y="51"/>
                      <a:pt x="1" y="47"/>
                    </a:cubicBezTo>
                    <a:lnTo>
                      <a:pt x="1" y="0"/>
                    </a:lnTo>
                    <a:cubicBezTo>
                      <a:pt x="6" y="0"/>
                      <a:pt x="5" y="0"/>
                      <a:pt x="10" y="0"/>
                    </a:cubicBezTo>
                    <a:lnTo>
                      <a:pt x="10" y="33"/>
                    </a:lnTo>
                    <a:lnTo>
                      <a:pt x="24" y="20"/>
                    </a:lnTo>
                    <a:cubicBezTo>
                      <a:pt x="25" y="18"/>
                      <a:pt x="27" y="17"/>
                      <a:pt x="27" y="15"/>
                    </a:cubicBezTo>
                    <a:cubicBezTo>
                      <a:pt x="26" y="13"/>
                      <a:pt x="21" y="13"/>
                      <a:pt x="20" y="13"/>
                    </a:cubicBezTo>
                    <a:lnTo>
                      <a:pt x="20" y="11"/>
                    </a:lnTo>
                    <a:lnTo>
                      <a:pt x="43" y="11"/>
                    </a:lnTo>
                    <a:lnTo>
                      <a:pt x="43" y="13"/>
                    </a:lnTo>
                    <a:cubicBezTo>
                      <a:pt x="32" y="13"/>
                      <a:pt x="25" y="22"/>
                      <a:pt x="21" y="25"/>
                    </a:cubicBezTo>
                    <a:lnTo>
                      <a:pt x="36" y="45"/>
                    </a:lnTo>
                    <a:cubicBezTo>
                      <a:pt x="39" y="50"/>
                      <a:pt x="41" y="53"/>
                      <a:pt x="46" y="53"/>
                    </a:cubicBezTo>
                    <a:lnTo>
                      <a:pt x="46" y="55"/>
                    </a:lnTo>
                    <a:lnTo>
                      <a:pt x="22" y="55"/>
                    </a:lnTo>
                    <a:lnTo>
                      <a:pt x="22" y="53"/>
                    </a:lnTo>
                    <a:cubicBezTo>
                      <a:pt x="24" y="53"/>
                      <a:pt x="28" y="53"/>
                      <a:pt x="28" y="50"/>
                    </a:cubicBezTo>
                    <a:cubicBezTo>
                      <a:pt x="28" y="49"/>
                      <a:pt x="26" y="48"/>
                      <a:pt x="25" y="46"/>
                    </a:cubicBezTo>
                    <a:lnTo>
                      <a:pt x="14" y="32"/>
                    </a:lnTo>
                    <a:lnTo>
                      <a:pt x="10" y="35"/>
                    </a:lnTo>
                    <a:lnTo>
                      <a:pt x="10" y="47"/>
                    </a:lnTo>
                    <a:cubicBezTo>
                      <a:pt x="10" y="53"/>
                      <a:pt x="12" y="53"/>
                      <a:pt x="16" y="53"/>
                    </a:cubicBezTo>
                    <a:lnTo>
                      <a:pt x="16" y="55"/>
                    </a:lnTo>
                    <a:lnTo>
                      <a:pt x="0" y="55"/>
                    </a:lnTo>
                    <a:lnTo>
                      <a:pt x="0" y="51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13" name="Freeform 41"/>
              <p:cNvSpPr>
                <a:spLocks/>
              </p:cNvSpPr>
              <p:nvPr/>
            </p:nvSpPr>
            <p:spPr bwMode="auto">
              <a:xfrm>
                <a:off x="4667" y="1483"/>
                <a:ext cx="107" cy="162"/>
              </a:xfrm>
              <a:custGeom>
                <a:avLst/>
                <a:gdLst/>
                <a:ahLst/>
                <a:cxnLst>
                  <a:cxn ang="0">
                    <a:pos x="2" y="47"/>
                  </a:cxn>
                  <a:cxn ang="0">
                    <a:pos x="2" y="45"/>
                  </a:cxn>
                  <a:cxn ang="0">
                    <a:pos x="6" y="39"/>
                  </a:cxn>
                  <a:cxn ang="0">
                    <a:pos x="6" y="13"/>
                  </a:cxn>
                  <a:cxn ang="0">
                    <a:pos x="0" y="8"/>
                  </a:cxn>
                  <a:cxn ang="0">
                    <a:pos x="15" y="0"/>
                  </a:cxn>
                  <a:cxn ang="0">
                    <a:pos x="15" y="14"/>
                  </a:cxn>
                  <a:cxn ang="0">
                    <a:pos x="26" y="1"/>
                  </a:cxn>
                  <a:cxn ang="0">
                    <a:pos x="31" y="6"/>
                  </a:cxn>
                  <a:cxn ang="0">
                    <a:pos x="26" y="12"/>
                  </a:cxn>
                  <a:cxn ang="0">
                    <a:pos x="21" y="9"/>
                  </a:cxn>
                  <a:cxn ang="0">
                    <a:pos x="15" y="19"/>
                  </a:cxn>
                  <a:cxn ang="0">
                    <a:pos x="15" y="39"/>
                  </a:cxn>
                  <a:cxn ang="0">
                    <a:pos x="23" y="45"/>
                  </a:cxn>
                  <a:cxn ang="0">
                    <a:pos x="23" y="47"/>
                  </a:cxn>
                  <a:cxn ang="0">
                    <a:pos x="2" y="47"/>
                  </a:cxn>
                </a:cxnLst>
                <a:rect l="0" t="0" r="r" b="b"/>
                <a:pathLst>
                  <a:path w="31" h="47">
                    <a:moveTo>
                      <a:pt x="2" y="47"/>
                    </a:moveTo>
                    <a:lnTo>
                      <a:pt x="2" y="45"/>
                    </a:lnTo>
                    <a:cubicBezTo>
                      <a:pt x="4" y="45"/>
                      <a:pt x="6" y="45"/>
                      <a:pt x="6" y="39"/>
                    </a:cubicBezTo>
                    <a:lnTo>
                      <a:pt x="6" y="13"/>
                    </a:lnTo>
                    <a:cubicBezTo>
                      <a:pt x="6" y="9"/>
                      <a:pt x="3" y="9"/>
                      <a:pt x="0" y="8"/>
                    </a:cubicBezTo>
                    <a:cubicBezTo>
                      <a:pt x="0" y="8"/>
                      <a:pt x="11" y="2"/>
                      <a:pt x="15" y="0"/>
                    </a:cubicBezTo>
                    <a:lnTo>
                      <a:pt x="15" y="14"/>
                    </a:lnTo>
                    <a:cubicBezTo>
                      <a:pt x="16" y="9"/>
                      <a:pt x="20" y="1"/>
                      <a:pt x="26" y="1"/>
                    </a:cubicBezTo>
                    <a:cubicBezTo>
                      <a:pt x="29" y="1"/>
                      <a:pt x="31" y="3"/>
                      <a:pt x="31" y="6"/>
                    </a:cubicBezTo>
                    <a:cubicBezTo>
                      <a:pt x="31" y="8"/>
                      <a:pt x="30" y="12"/>
                      <a:pt x="26" y="12"/>
                    </a:cubicBezTo>
                    <a:cubicBezTo>
                      <a:pt x="23" y="12"/>
                      <a:pt x="23" y="9"/>
                      <a:pt x="21" y="9"/>
                    </a:cubicBezTo>
                    <a:cubicBezTo>
                      <a:pt x="18" y="9"/>
                      <a:pt x="15" y="16"/>
                      <a:pt x="15" y="19"/>
                    </a:cubicBezTo>
                    <a:lnTo>
                      <a:pt x="15" y="39"/>
                    </a:lnTo>
                    <a:cubicBezTo>
                      <a:pt x="15" y="44"/>
                      <a:pt x="17" y="45"/>
                      <a:pt x="23" y="45"/>
                    </a:cubicBezTo>
                    <a:lnTo>
                      <a:pt x="23" y="47"/>
                    </a:lnTo>
                    <a:lnTo>
                      <a:pt x="2" y="47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grpSp>
          <p:nvGrpSpPr>
            <p:cNvPr id="1034" name="Group 42"/>
            <p:cNvGrpSpPr>
              <a:grpSpLocks/>
            </p:cNvGrpSpPr>
            <p:nvPr/>
          </p:nvGrpSpPr>
          <p:grpSpPr bwMode="auto">
            <a:xfrm>
              <a:off x="4279" y="1204"/>
              <a:ext cx="251" cy="441"/>
              <a:chOff x="4279" y="1204"/>
              <a:chExt cx="251" cy="441"/>
            </a:xfrm>
          </p:grpSpPr>
          <p:sp>
            <p:nvSpPr>
              <p:cNvPr id="3115" name="Freeform 43"/>
              <p:cNvSpPr>
                <a:spLocks noEditPoints="1"/>
              </p:cNvSpPr>
              <p:nvPr/>
            </p:nvSpPr>
            <p:spPr bwMode="auto">
              <a:xfrm>
                <a:off x="4283" y="1391"/>
                <a:ext cx="241" cy="254"/>
              </a:xfrm>
              <a:custGeom>
                <a:avLst/>
                <a:gdLst/>
                <a:ahLst/>
                <a:cxnLst>
                  <a:cxn ang="0">
                    <a:pos x="0" y="74"/>
                  </a:cxn>
                  <a:cxn ang="0">
                    <a:pos x="0" y="72"/>
                  </a:cxn>
                  <a:cxn ang="0">
                    <a:pos x="11" y="64"/>
                  </a:cxn>
                  <a:cxn ang="0">
                    <a:pos x="31" y="12"/>
                  </a:cxn>
                  <a:cxn ang="0">
                    <a:pos x="29" y="7"/>
                  </a:cxn>
                  <a:cxn ang="0">
                    <a:pos x="38" y="0"/>
                  </a:cxn>
                  <a:cxn ang="0">
                    <a:pos x="64" y="62"/>
                  </a:cxn>
                  <a:cxn ang="0">
                    <a:pos x="70" y="70"/>
                  </a:cxn>
                  <a:cxn ang="0">
                    <a:pos x="70" y="74"/>
                  </a:cxn>
                  <a:cxn ang="0">
                    <a:pos x="45" y="74"/>
                  </a:cxn>
                  <a:cxn ang="0">
                    <a:pos x="45" y="72"/>
                  </a:cxn>
                  <a:cxn ang="0">
                    <a:pos x="54" y="67"/>
                  </a:cxn>
                  <a:cxn ang="0">
                    <a:pos x="45" y="46"/>
                  </a:cxn>
                  <a:cxn ang="0">
                    <a:pos x="20" y="46"/>
                  </a:cxn>
                  <a:cxn ang="0">
                    <a:pos x="15" y="59"/>
                  </a:cxn>
                  <a:cxn ang="0">
                    <a:pos x="13" y="64"/>
                  </a:cxn>
                  <a:cxn ang="0">
                    <a:pos x="22" y="72"/>
                  </a:cxn>
                  <a:cxn ang="0">
                    <a:pos x="22" y="74"/>
                  </a:cxn>
                  <a:cxn ang="0">
                    <a:pos x="0" y="74"/>
                  </a:cxn>
                  <a:cxn ang="0">
                    <a:pos x="21" y="44"/>
                  </a:cxn>
                  <a:cxn ang="0">
                    <a:pos x="45" y="44"/>
                  </a:cxn>
                  <a:cxn ang="0">
                    <a:pos x="35" y="22"/>
                  </a:cxn>
                  <a:cxn ang="0">
                    <a:pos x="33" y="15"/>
                  </a:cxn>
                  <a:cxn ang="0">
                    <a:pos x="21" y="44"/>
                  </a:cxn>
                </a:cxnLst>
                <a:rect l="0" t="0" r="r" b="b"/>
                <a:pathLst>
                  <a:path w="70" h="74">
                    <a:moveTo>
                      <a:pt x="0" y="74"/>
                    </a:moveTo>
                    <a:lnTo>
                      <a:pt x="0" y="72"/>
                    </a:lnTo>
                    <a:cubicBezTo>
                      <a:pt x="3" y="72"/>
                      <a:pt x="7" y="71"/>
                      <a:pt x="11" y="64"/>
                    </a:cubicBezTo>
                    <a:lnTo>
                      <a:pt x="31" y="12"/>
                    </a:lnTo>
                    <a:lnTo>
                      <a:pt x="29" y="7"/>
                    </a:lnTo>
                    <a:cubicBezTo>
                      <a:pt x="32" y="5"/>
                      <a:pt x="36" y="3"/>
                      <a:pt x="38" y="0"/>
                    </a:cubicBezTo>
                    <a:lnTo>
                      <a:pt x="64" y="62"/>
                    </a:lnTo>
                    <a:cubicBezTo>
                      <a:pt x="66" y="68"/>
                      <a:pt x="68" y="70"/>
                      <a:pt x="70" y="70"/>
                    </a:cubicBezTo>
                    <a:lnTo>
                      <a:pt x="70" y="74"/>
                    </a:lnTo>
                    <a:lnTo>
                      <a:pt x="45" y="74"/>
                    </a:lnTo>
                    <a:lnTo>
                      <a:pt x="45" y="72"/>
                    </a:lnTo>
                    <a:cubicBezTo>
                      <a:pt x="48" y="72"/>
                      <a:pt x="54" y="72"/>
                      <a:pt x="54" y="67"/>
                    </a:cubicBezTo>
                    <a:cubicBezTo>
                      <a:pt x="53" y="64"/>
                      <a:pt x="48" y="51"/>
                      <a:pt x="45" y="46"/>
                    </a:cubicBezTo>
                    <a:lnTo>
                      <a:pt x="20" y="46"/>
                    </a:lnTo>
                    <a:cubicBezTo>
                      <a:pt x="19" y="49"/>
                      <a:pt x="16" y="54"/>
                      <a:pt x="15" y="59"/>
                    </a:cubicBezTo>
                    <a:cubicBezTo>
                      <a:pt x="14" y="62"/>
                      <a:pt x="13" y="64"/>
                      <a:pt x="13" y="64"/>
                    </a:cubicBezTo>
                    <a:cubicBezTo>
                      <a:pt x="13" y="68"/>
                      <a:pt x="14" y="72"/>
                      <a:pt x="22" y="72"/>
                    </a:cubicBezTo>
                    <a:lnTo>
                      <a:pt x="22" y="74"/>
                    </a:lnTo>
                    <a:lnTo>
                      <a:pt x="0" y="74"/>
                    </a:lnTo>
                    <a:close/>
                    <a:moveTo>
                      <a:pt x="21" y="44"/>
                    </a:moveTo>
                    <a:lnTo>
                      <a:pt x="45" y="44"/>
                    </a:lnTo>
                    <a:lnTo>
                      <a:pt x="35" y="22"/>
                    </a:lnTo>
                    <a:lnTo>
                      <a:pt x="33" y="15"/>
                    </a:lnTo>
                    <a:lnTo>
                      <a:pt x="21" y="44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16" name="Freeform 44"/>
              <p:cNvSpPr>
                <a:spLocks/>
              </p:cNvSpPr>
              <p:nvPr/>
            </p:nvSpPr>
            <p:spPr bwMode="auto">
              <a:xfrm>
                <a:off x="4279" y="1206"/>
                <a:ext cx="251" cy="247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30" y="0"/>
                  </a:cxn>
                  <a:cxn ang="0">
                    <a:pos x="30" y="2"/>
                  </a:cxn>
                  <a:cxn ang="0">
                    <a:pos x="20" y="10"/>
                  </a:cxn>
                  <a:cxn ang="0">
                    <a:pos x="20" y="52"/>
                  </a:cxn>
                  <a:cxn ang="0">
                    <a:pos x="39" y="70"/>
                  </a:cxn>
                  <a:cxn ang="0">
                    <a:pos x="61" y="46"/>
                  </a:cxn>
                  <a:cxn ang="0">
                    <a:pos x="61" y="10"/>
                  </a:cxn>
                  <a:cxn ang="0">
                    <a:pos x="50" y="2"/>
                  </a:cxn>
                  <a:cxn ang="0">
                    <a:pos x="50" y="0"/>
                  </a:cxn>
                  <a:cxn ang="0">
                    <a:pos x="73" y="0"/>
                  </a:cxn>
                  <a:cxn ang="0">
                    <a:pos x="73" y="2"/>
                  </a:cxn>
                  <a:cxn ang="0">
                    <a:pos x="63" y="10"/>
                  </a:cxn>
                  <a:cxn ang="0">
                    <a:pos x="63" y="46"/>
                  </a:cxn>
                  <a:cxn ang="0">
                    <a:pos x="36" y="72"/>
                  </a:cxn>
                  <a:cxn ang="0">
                    <a:pos x="9" y="49"/>
                  </a:cxn>
                  <a:cxn ang="0">
                    <a:pos x="9" y="10"/>
                  </a:cxn>
                  <a:cxn ang="0">
                    <a:pos x="0" y="2"/>
                  </a:cxn>
                  <a:cxn ang="0">
                    <a:pos x="0" y="0"/>
                  </a:cxn>
                </a:cxnLst>
                <a:rect l="0" t="0" r="r" b="b"/>
                <a:pathLst>
                  <a:path w="73" h="72">
                    <a:moveTo>
                      <a:pt x="0" y="0"/>
                    </a:moveTo>
                    <a:lnTo>
                      <a:pt x="30" y="0"/>
                    </a:lnTo>
                    <a:lnTo>
                      <a:pt x="30" y="2"/>
                    </a:lnTo>
                    <a:cubicBezTo>
                      <a:pt x="23" y="2"/>
                      <a:pt x="20" y="4"/>
                      <a:pt x="20" y="10"/>
                    </a:cubicBezTo>
                    <a:lnTo>
                      <a:pt x="20" y="52"/>
                    </a:lnTo>
                    <a:cubicBezTo>
                      <a:pt x="20" y="59"/>
                      <a:pt x="22" y="70"/>
                      <a:pt x="39" y="70"/>
                    </a:cubicBezTo>
                    <a:cubicBezTo>
                      <a:pt x="56" y="70"/>
                      <a:pt x="61" y="58"/>
                      <a:pt x="61" y="46"/>
                    </a:cubicBezTo>
                    <a:lnTo>
                      <a:pt x="61" y="10"/>
                    </a:lnTo>
                    <a:cubicBezTo>
                      <a:pt x="60" y="3"/>
                      <a:pt x="57" y="2"/>
                      <a:pt x="50" y="2"/>
                    </a:cubicBezTo>
                    <a:lnTo>
                      <a:pt x="50" y="0"/>
                    </a:lnTo>
                    <a:lnTo>
                      <a:pt x="73" y="0"/>
                    </a:lnTo>
                    <a:lnTo>
                      <a:pt x="73" y="2"/>
                    </a:lnTo>
                    <a:cubicBezTo>
                      <a:pt x="66" y="2"/>
                      <a:pt x="63" y="3"/>
                      <a:pt x="63" y="10"/>
                    </a:cubicBezTo>
                    <a:lnTo>
                      <a:pt x="63" y="46"/>
                    </a:lnTo>
                    <a:cubicBezTo>
                      <a:pt x="63" y="60"/>
                      <a:pt x="58" y="72"/>
                      <a:pt x="36" y="72"/>
                    </a:cubicBezTo>
                    <a:cubicBezTo>
                      <a:pt x="15" y="72"/>
                      <a:pt x="9" y="63"/>
                      <a:pt x="9" y="49"/>
                    </a:cubicBezTo>
                    <a:lnTo>
                      <a:pt x="9" y="10"/>
                    </a:lnTo>
                    <a:cubicBezTo>
                      <a:pt x="9" y="3"/>
                      <a:pt x="7" y="1"/>
                      <a:pt x="0" y="2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</p:grpSp>
      <p:sp>
        <p:nvSpPr>
          <p:cNvPr id="3117" name="Rectangle 4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304800" y="61722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fld id="{6619720A-C7BE-4D3D-80D8-B171F731F2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ransition>
    <p:fade/>
  </p:transition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>
          <a:solidFill>
            <a:srgbClr val="000066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>
          <a:solidFill>
            <a:srgbClr val="000066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>
          <a:solidFill>
            <a:srgbClr val="000066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>
          <a:solidFill>
            <a:srgbClr val="000066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>
          <a:solidFill>
            <a:srgbClr val="000066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400">
          <a:solidFill>
            <a:srgbClr val="000066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400">
          <a:solidFill>
            <a:srgbClr val="000066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400">
          <a:solidFill>
            <a:srgbClr val="000066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400">
          <a:solidFill>
            <a:srgbClr val="000066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rgbClr val="000066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400" b="1">
          <a:solidFill>
            <a:srgbClr val="000066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rgbClr val="000066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400">
          <a:solidFill>
            <a:srgbClr val="000066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400">
          <a:solidFill>
            <a:srgbClr val="000066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400">
          <a:solidFill>
            <a:srgbClr val="000066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400">
          <a:solidFill>
            <a:srgbClr val="000066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400">
          <a:solidFill>
            <a:srgbClr val="000066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400">
          <a:solidFill>
            <a:srgbClr val="000066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hyperlink" Target="http://copyright.columbia.edu/copyright/" TargetMode="Externa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librarycopyright.net/digitalslider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theconversationprism.com/" TargetMode="External"/><Relationship Id="rId2" Type="http://schemas.openxmlformats.org/officeDocument/2006/relationships/hyperlink" Target="http://creativecommons.org/licenses/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venturebeat.files.wordpress.com/2012/01/can-tech-save-education.gif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132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en-US" sz="3600" dirty="0" smtClean="0"/>
              <a:t>Copyright in the Classroom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85800" y="1371600"/>
            <a:ext cx="7772400" cy="3886200"/>
          </a:xfrm>
        </p:spPr>
        <p:txBody>
          <a:bodyPr/>
          <a:lstStyle/>
          <a:p>
            <a:pPr eaLnBrk="1" hangingPunct="1">
              <a:defRPr/>
            </a:pPr>
            <a:r>
              <a:rPr lang="en-US" b="0" dirty="0" smtClean="0"/>
              <a:t>Demonstrate an understanding of intellectual property, copyright, and fair use of copyrighted materials</a:t>
            </a:r>
          </a:p>
          <a:p>
            <a:pPr eaLnBrk="1" hangingPunct="1">
              <a:defRPr/>
            </a:pPr>
            <a:r>
              <a:rPr lang="en-US" b="0" dirty="0" smtClean="0"/>
              <a:t>Legally obtain, store, and disseminate text, data, images, or sounds</a:t>
            </a:r>
          </a:p>
          <a:p>
            <a:pPr eaLnBrk="1" hangingPunct="1">
              <a:defRPr/>
            </a:pPr>
            <a:r>
              <a:rPr lang="en-US" b="0" dirty="0" smtClean="0"/>
              <a:t>Post permission granted notices, as needed, for copyrighted material</a:t>
            </a:r>
          </a:p>
          <a:p>
            <a:pPr eaLnBrk="1" hangingPunct="1">
              <a:defRPr/>
            </a:pPr>
            <a:endParaRPr lang="en-US" dirty="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Classroom Use Exemption: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Must be: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In a classroom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In person, engaged in face-to-face instruction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At a non-profit educational institution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Using a legitimately, legally-acquired copy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Performed or displayed</a:t>
            </a:r>
          </a:p>
          <a:p>
            <a:pPr eaLnBrk="1" hangingPunct="1">
              <a:buNone/>
              <a:defRPr/>
            </a:pPr>
            <a:endParaRPr lang="en-US" b="0" dirty="0" smtClean="0"/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Classroom Use Exemption: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Cannot be: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Online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Not in-person (distance learning)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For profit educational institutions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Distributed (cannot pass out copies, handouts, etc.) </a:t>
            </a:r>
          </a:p>
          <a:p>
            <a:pPr eaLnBrk="1" hangingPunct="1">
              <a:buFont typeface="Arial" pitchFamily="34" charset="0"/>
              <a:buChar char="•"/>
              <a:defRPr/>
            </a:pPr>
            <a:endParaRPr lang="en-US" b="0" dirty="0" smtClean="0"/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uiExpand="1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Activity: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371600"/>
            <a:ext cx="8153400" cy="3733800"/>
          </a:xfrm>
        </p:spPr>
        <p:txBody>
          <a:bodyPr/>
          <a:lstStyle/>
          <a:p>
            <a:pPr eaLnBrk="1" hangingPunct="1">
              <a:buNone/>
              <a:defRPr/>
            </a:pPr>
            <a:r>
              <a:rPr lang="en-US" b="0" dirty="0" smtClean="0"/>
              <a:t>Find something that is in the public domain: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b="0" smtClean="0"/>
              <a:t>Perform an </a:t>
            </a:r>
            <a:r>
              <a:rPr lang="en-US" b="0" dirty="0" smtClean="0"/>
              <a:t>advanced Google search </a:t>
            </a:r>
          </a:p>
          <a:p>
            <a:pPr marL="1314450" lvl="2" indent="-457200"/>
            <a:r>
              <a:rPr lang="en-US" dirty="0" smtClean="0"/>
              <a:t>Limit results to .</a:t>
            </a:r>
            <a:r>
              <a:rPr lang="en-US" dirty="0" err="1" smtClean="0"/>
              <a:t>gov</a:t>
            </a:r>
            <a:r>
              <a:rPr lang="en-US" dirty="0" smtClean="0"/>
              <a:t> domain</a:t>
            </a:r>
          </a:p>
          <a:p>
            <a:pPr marL="1314450" lvl="2" indent="-457200"/>
            <a:r>
              <a:rPr lang="en-US" b="0" dirty="0" smtClean="0"/>
              <a:t>Limit results to usage rights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b="0" dirty="0" smtClean="0"/>
              <a:t>Perform a search in Wikimedia Commons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b="0" dirty="0" smtClean="0"/>
              <a:t>Search </a:t>
            </a:r>
            <a:r>
              <a:rPr lang="en-US" b="0" dirty="0" err="1" smtClean="0"/>
              <a:t>Flickr</a:t>
            </a:r>
            <a:r>
              <a:rPr lang="en-US" b="0" dirty="0" smtClean="0"/>
              <a:t> to find a picture that has a permissive Creative Commons license</a:t>
            </a:r>
          </a:p>
          <a:p>
            <a:pPr eaLnBrk="1" hangingPunct="1">
              <a:buFont typeface="Arial" pitchFamily="34" charset="0"/>
              <a:buChar char="•"/>
              <a:defRPr/>
            </a:pPr>
            <a:endParaRPr lang="en-US" b="0" dirty="0" smtClean="0"/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uiExpand="1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Using Copyright-Protected Materials: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Link to the original, if possible, and cite your sources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Evaluate for “Fair Use” and record decisions with a fair use checklist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Request permission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Pay for rights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Fair Use: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Fair use is allowed by Section 107 of the U.S. Copyright Act.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Evaluate the use of the item considering these four factors:</a:t>
            </a:r>
          </a:p>
          <a:p>
            <a:pPr marL="914400" lvl="1" indent="-457200" eaLnBrk="1" hangingPunct="1">
              <a:buFont typeface="+mj-lt"/>
              <a:buAutoNum type="arabicPeriod"/>
              <a:defRPr/>
            </a:pPr>
            <a:r>
              <a:rPr lang="en-US" b="0" dirty="0" smtClean="0"/>
              <a:t>Purpose and Character of Use</a:t>
            </a:r>
          </a:p>
          <a:p>
            <a:pPr marL="914400" lvl="1" indent="-457200" eaLnBrk="1" hangingPunct="1">
              <a:buFont typeface="+mj-lt"/>
              <a:buAutoNum type="arabicPeriod"/>
              <a:defRPr/>
            </a:pPr>
            <a:r>
              <a:rPr lang="en-US" b="0" dirty="0" smtClean="0"/>
              <a:t>Nature of the Copyrighted  Work</a:t>
            </a:r>
          </a:p>
          <a:p>
            <a:pPr marL="914400" lvl="1" indent="-457200" eaLnBrk="1" hangingPunct="1">
              <a:buFont typeface="+mj-lt"/>
              <a:buAutoNum type="arabicPeriod"/>
              <a:defRPr/>
            </a:pPr>
            <a:r>
              <a:rPr lang="en-US" b="0" dirty="0" smtClean="0"/>
              <a:t>Amount and Substantiality of the Portion Used</a:t>
            </a:r>
          </a:p>
          <a:p>
            <a:pPr marL="914400" lvl="1" indent="-457200" eaLnBrk="1" hangingPunct="1">
              <a:buFont typeface="+mj-lt"/>
              <a:buAutoNum type="arabicPeriod"/>
              <a:defRPr/>
            </a:pPr>
            <a:r>
              <a:rPr lang="en-US" b="0" dirty="0" smtClean="0"/>
              <a:t>Effect on the Potential Market For or Value of the Work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uiExpand="1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Activity: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3716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Examine a “Fair Use Checklist” and become familiar with the factors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In groups, apply the checklist to specific case studies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Asking for Permission: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Use of materials is outside of the fair use factors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Determine the owner of the copyright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Contact and ask permission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Activity: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3716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Examine sample permission letter for fair use checklist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Examine other examples of permission requests at the Copyright Advisory Office of Columbia University: </a:t>
            </a:r>
            <a:r>
              <a:rPr lang="en-US" dirty="0" smtClean="0">
                <a:hlinkClick r:id="rId2"/>
              </a:rPr>
              <a:t>http://copyright.columbia.edu/copyright/</a:t>
            </a:r>
            <a:endParaRPr lang="en-US" dirty="0" smtClean="0"/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Click on “Permissions” link, then on “Model Forms”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Other issues: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Privacy and Safety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Using a student’s image or name</a:t>
            </a:r>
          </a:p>
          <a:p>
            <a:pPr lvl="2" eaLnBrk="1" hangingPunct="1">
              <a:buFont typeface="Wingdings" pitchFamily="2" charset="2"/>
              <a:buChar char="ü"/>
              <a:defRPr/>
            </a:pPr>
            <a:r>
              <a:rPr lang="en-US" b="0" dirty="0" smtClean="0"/>
              <a:t>Internal password-protected site?</a:t>
            </a:r>
          </a:p>
          <a:p>
            <a:pPr lvl="2" eaLnBrk="1" hangingPunct="1">
              <a:buFont typeface="Wingdings" pitchFamily="2" charset="2"/>
              <a:buChar char="ü"/>
              <a:defRPr/>
            </a:pPr>
            <a:r>
              <a:rPr lang="en-US" b="0" dirty="0" smtClean="0"/>
              <a:t>External internet site?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Posting a student’s work</a:t>
            </a:r>
          </a:p>
          <a:p>
            <a:pPr lvl="2" eaLnBrk="1" hangingPunct="1">
              <a:buFont typeface="Wingdings" pitchFamily="2" charset="2"/>
              <a:buChar char="ü"/>
              <a:defRPr/>
            </a:pPr>
            <a:r>
              <a:rPr lang="en-US" b="0" dirty="0" smtClean="0"/>
              <a:t>Internal password-protected site?</a:t>
            </a:r>
          </a:p>
          <a:p>
            <a:pPr lvl="2" eaLnBrk="1" hangingPunct="1">
              <a:buFont typeface="Wingdings" pitchFamily="2" charset="2"/>
              <a:buChar char="ü"/>
              <a:defRPr/>
            </a:pPr>
            <a:r>
              <a:rPr lang="en-US" b="0" dirty="0" smtClean="0"/>
              <a:t>External internet site?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Teaching students what to not share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uiExpand="1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Good Habits: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Always cite your sources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Link, rather than embed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Actively search for copyright permission information with online sources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Use only portions of a work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When searching for content, start out searching for resources that are in the public domain or include CC licenses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Activity: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3716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Read over the scenario provided to your group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As a group, list factors from the scenario that may involve copyright or privacy issues</a:t>
            </a:r>
            <a:endParaRPr lang="en-US" dirty="0" smtClean="0"/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Determine if each factor seems to be in line or in violation of proper copyright / privacy practice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Good Habits: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Continuously refresh content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Use a “Fair Use Checklist” and document decisions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Ask for permission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Final Activity: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3716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Read over the scenario provided to your group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As a group, list factors from the scenario that may involve copyright or privacy issues</a:t>
            </a:r>
            <a:endParaRPr lang="en-US" dirty="0" smtClean="0"/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Determine if each factor seems to be in line or in violation of proper copyright /privacy practice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Overview of the Issues: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3716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Copyright and fair use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Appropriate use of information and media (saving, displaying, distributing)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Proper documentation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K-12 setting: privacy and protection of student identities</a:t>
            </a:r>
          </a:p>
          <a:p>
            <a:pPr eaLnBrk="1" hangingPunct="1">
              <a:buFont typeface="Arial" pitchFamily="34" charset="0"/>
              <a:buChar char="•"/>
              <a:defRPr/>
            </a:pPr>
            <a:endParaRPr lang="en-US" b="0" dirty="0" smtClean="0"/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What Can You Use Without Worry: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You Own the Copyright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Public Domain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Creative Commons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Classroom Use Exemption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You Own the Copyright: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Copyright initially belongs to the creator of a work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But I wrote it… Aren’t I the copyright owner?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Creator is not always the copyright holder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Beware: if it’s on a website, that doesn’t mean the website creator really owns the copyright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Public Domain: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42672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Things never covered by copyright in the first place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U.S. Federal government works </a:t>
            </a:r>
          </a:p>
          <a:p>
            <a:pPr lvl="2" eaLnBrk="1" hangingPunct="1">
              <a:buFont typeface="Wingdings" pitchFamily="2" charset="2"/>
              <a:buChar char="Ø"/>
              <a:defRPr/>
            </a:pPr>
            <a:r>
              <a:rPr lang="en-US" b="0" dirty="0" smtClean="0"/>
              <a:t>Beware that some items posted on .</a:t>
            </a:r>
            <a:r>
              <a:rPr lang="en-US" b="0" dirty="0" err="1" smtClean="0"/>
              <a:t>gov</a:t>
            </a:r>
            <a:r>
              <a:rPr lang="en-US" b="0" dirty="0" smtClean="0"/>
              <a:t> websites are in fact covered by copyright restrictions, like works produced by contractors</a:t>
            </a:r>
          </a:p>
          <a:p>
            <a:pPr lvl="2" eaLnBrk="1" hangingPunct="1">
              <a:buFont typeface="Wingdings" pitchFamily="2" charset="2"/>
              <a:buChar char="Ø"/>
              <a:defRPr/>
            </a:pPr>
            <a:r>
              <a:rPr lang="en-US" b="0" dirty="0" smtClean="0"/>
              <a:t>Also beware of slogans, emblems, logos: These are most likely covered by trademark laws.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Works for which the term of copyright protection has ended or expired</a:t>
            </a:r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Public Domain: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42672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u="sng" dirty="0" smtClean="0"/>
              <a:t>Activity</a:t>
            </a:r>
            <a:r>
              <a:rPr lang="en-US" b="0" dirty="0" smtClean="0"/>
              <a:t>: Let’s check out the “Copyright Slider” 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Go to: </a:t>
            </a:r>
            <a:r>
              <a:rPr lang="en-US" b="0" dirty="0" smtClean="0">
                <a:hlinkClick r:id="rId2"/>
              </a:rPr>
              <a:t>http://www.librarycopyright.net/digitalslider</a:t>
            </a:r>
            <a:r>
              <a:rPr lang="en-US" b="0" dirty="0" smtClean="0"/>
              <a:t> </a:t>
            </a:r>
          </a:p>
          <a:p>
            <a:pPr eaLnBrk="1" hangingPunct="1">
              <a:buFont typeface="Arial" pitchFamily="34" charset="0"/>
              <a:buChar char="•"/>
              <a:defRPr/>
            </a:pPr>
            <a:endParaRPr lang="en-US" b="0" dirty="0" smtClean="0"/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Creative Commons: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Allows copyright holders to share works with pre-defined conditions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You must own the copyright in order to offer a creative commons license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Possible licenses include: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Require attribution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Permit all non-commercial use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Permit uses that make no changes (non-derivative)</a:t>
            </a:r>
          </a:p>
          <a:p>
            <a:pPr lvl="1" eaLnBrk="1" hangingPunct="1">
              <a:buFont typeface="Courier New" pitchFamily="49" charset="0"/>
              <a:buChar char="o"/>
              <a:defRPr/>
            </a:pPr>
            <a:r>
              <a:rPr lang="en-US" b="0" dirty="0" smtClean="0"/>
              <a:t>Allow derivative works if also shared (Share-alike)</a:t>
            </a:r>
          </a:p>
          <a:p>
            <a:pPr eaLnBrk="1" hangingPunct="1">
              <a:buFont typeface="Arial" pitchFamily="34" charset="0"/>
              <a:buChar char="•"/>
              <a:defRPr/>
            </a:pPr>
            <a:endParaRPr lang="en-US" b="0" dirty="0" smtClean="0"/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838200"/>
          </a:xfrm>
        </p:spPr>
        <p:txBody>
          <a:bodyPr/>
          <a:lstStyle/>
          <a:p>
            <a:pPr algn="ctr" eaLnBrk="1" hangingPunct="1">
              <a:defRPr/>
            </a:pPr>
            <a:r>
              <a:rPr lang="en-US" sz="4000" dirty="0" smtClean="0"/>
              <a:t>Creative Commons: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828800"/>
            <a:ext cx="8153400" cy="3733800"/>
          </a:xfrm>
        </p:spPr>
        <p:txBody>
          <a:bodyPr/>
          <a:lstStyle/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u="sng" dirty="0" smtClean="0"/>
              <a:t>Activity</a:t>
            </a:r>
            <a:r>
              <a:rPr lang="en-US" b="0" dirty="0" smtClean="0"/>
              <a:t>: Let’s look at a </a:t>
            </a:r>
            <a:r>
              <a:rPr lang="en-US" b="0" dirty="0" smtClean="0">
                <a:hlinkClick r:id="rId2"/>
              </a:rPr>
              <a:t>CC license</a:t>
            </a:r>
            <a:endParaRPr lang="en-US" b="0" dirty="0" smtClean="0"/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Go to: </a:t>
            </a:r>
            <a:r>
              <a:rPr lang="en-US" b="0" dirty="0" smtClean="0">
                <a:hlinkClick r:id="rId3"/>
              </a:rPr>
              <a:t>http://www.theconversationprism.com/</a:t>
            </a:r>
            <a:endParaRPr lang="en-US" b="0" dirty="0" smtClean="0"/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/>
              <a:t>And how about this one: </a:t>
            </a:r>
          </a:p>
          <a:p>
            <a:pPr eaLnBrk="1" hangingPunct="1">
              <a:buFont typeface="Arial" pitchFamily="34" charset="0"/>
              <a:buChar char="•"/>
              <a:defRPr/>
            </a:pPr>
            <a:r>
              <a:rPr lang="en-US" b="0" dirty="0" smtClean="0">
                <a:hlinkClick r:id="rId4"/>
              </a:rPr>
              <a:t>http://venturebeat.files.wordpress.com/2012/01/can-tech-save-education.gif</a:t>
            </a:r>
            <a:r>
              <a:rPr lang="en-US" b="0" dirty="0" smtClean="0"/>
              <a:t> </a:t>
            </a:r>
          </a:p>
          <a:p>
            <a:pPr eaLnBrk="1" hangingPunct="1">
              <a:buFont typeface="Arial" pitchFamily="34" charset="0"/>
              <a:buChar char="•"/>
              <a:defRPr/>
            </a:pPr>
            <a:endParaRPr lang="en-US" b="0" dirty="0" smtClean="0"/>
          </a:p>
        </p:txBody>
      </p:sp>
      <p:sp>
        <p:nvSpPr>
          <p:cNvPr id="405508" name="Rectangle 4"/>
          <p:cNvSpPr>
            <a:spLocks noChangeArrowheads="1"/>
          </p:cNvSpPr>
          <p:nvPr/>
        </p:nvSpPr>
        <p:spPr bwMode="auto">
          <a:xfrm>
            <a:off x="0" y="6400800"/>
            <a:ext cx="434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FFFF99"/>
            </a:outerShdw>
          </a:effectLst>
        </p:spPr>
        <p:txBody>
          <a:bodyPr/>
          <a:lstStyle/>
          <a:p>
            <a:pPr algn="ctr">
              <a:defRPr/>
            </a:pPr>
            <a:r>
              <a:rPr lang="en-US" sz="2000"/>
              <a:t>Wayne College Library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5507" grpId="0" build="p"/>
    </p:bldLst>
  </p:timing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600" b="0" i="0" u="none" strike="noStrike" cap="none" normalizeH="0" baseline="0" smtClean="0">
            <a:ln>
              <a:noFill/>
            </a:ln>
            <a:solidFill>
              <a:srgbClr val="000066"/>
            </a:solidFill>
            <a:effectLst/>
            <a:latin typeface="Arial Black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600" b="0" i="0" u="none" strike="noStrike" cap="none" normalizeH="0" baseline="0" smtClean="0">
            <a:ln>
              <a:noFill/>
            </a:ln>
            <a:solidFill>
              <a:srgbClr val="000066"/>
            </a:solidFill>
            <a:effectLst/>
            <a:latin typeface="Arial Black" pitchFamily="34" charset="0"/>
          </a:defRPr>
        </a:defPPr>
      </a:lstStyle>
    </a:ln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Settings\jeri\Application Data\Microsoft\Templates\gold.pot</Template>
  <TotalTime>4459</TotalTime>
  <Words>858</Words>
  <Application>Microsoft Office PowerPoint</Application>
  <PresentationFormat>On-screen Show (4:3)</PresentationFormat>
  <Paragraphs>132</Paragraphs>
  <Slides>21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Custom Design</vt:lpstr>
      <vt:lpstr>Copyright in the Classroom</vt:lpstr>
      <vt:lpstr>Activity:</vt:lpstr>
      <vt:lpstr>Overview of the Issues:</vt:lpstr>
      <vt:lpstr>What Can You Use Without Worry:</vt:lpstr>
      <vt:lpstr>You Own the Copyright:</vt:lpstr>
      <vt:lpstr>Public Domain:</vt:lpstr>
      <vt:lpstr>Public Domain:</vt:lpstr>
      <vt:lpstr>Creative Commons:</vt:lpstr>
      <vt:lpstr>Creative Commons:</vt:lpstr>
      <vt:lpstr>Classroom Use Exemption:</vt:lpstr>
      <vt:lpstr>Classroom Use Exemption:</vt:lpstr>
      <vt:lpstr>Activity:</vt:lpstr>
      <vt:lpstr>Using Copyright-Protected Materials:</vt:lpstr>
      <vt:lpstr>Fair Use:</vt:lpstr>
      <vt:lpstr>Activity:</vt:lpstr>
      <vt:lpstr>Asking for Permission:</vt:lpstr>
      <vt:lpstr>Activity:</vt:lpstr>
      <vt:lpstr>Other issues:</vt:lpstr>
      <vt:lpstr>Good Habits:</vt:lpstr>
      <vt:lpstr>Good Habits:</vt:lpstr>
      <vt:lpstr>Final Activity:</vt:lpstr>
    </vt:vector>
  </TitlesOfParts>
  <Company>Bark at the Moon Graphics, Inc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University of Akron - ABJ 31703</dc:title>
  <dc:creator>Richard Loney</dc:creator>
  <cp:lastModifiedBy>Library, WayneCollege</cp:lastModifiedBy>
  <cp:revision>225</cp:revision>
  <dcterms:created xsi:type="dcterms:W3CDTF">2003-02-07T19:57:11Z</dcterms:created>
  <dcterms:modified xsi:type="dcterms:W3CDTF">2013-01-24T23:38:17Z</dcterms:modified>
</cp:coreProperties>
</file>

<file path=docProps/thumbnail.jpeg>
</file>